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3.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4.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16.xml" ContentType="application/vnd.openxmlformats-officedocument.presentationml.notesSlide+xml"/>
  <Override PartName="/ppt/tags/tag8.xml" ContentType="application/vnd.openxmlformats-officedocument.presentationml.tags+xml"/>
  <Override PartName="/ppt/notesSlides/notesSlide17.xml" ContentType="application/vnd.openxmlformats-officedocument.presentationml.notesSlide+xml"/>
  <Override PartName="/ppt/tags/tag9.xml" ContentType="application/vnd.openxmlformats-officedocument.presentationml.tags+xml"/>
  <Override PartName="/ppt/notesSlides/notesSlide18.xml" ContentType="application/vnd.openxmlformats-officedocument.presentationml.notesSlide+xml"/>
  <Override PartName="/ppt/tags/tag10.xml" ContentType="application/vnd.openxmlformats-officedocument.presentationml.tags+xml"/>
  <Override PartName="/ppt/notesSlides/notesSlide19.xml" ContentType="application/vnd.openxmlformats-officedocument.presentationml.notesSlide+xml"/>
  <Override PartName="/ppt/tags/tag11.xml" ContentType="application/vnd.openxmlformats-officedocument.presentationml.tags+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5"/>
  </p:notesMasterIdLst>
  <p:sldIdLst>
    <p:sldId id="256" r:id="rId5"/>
    <p:sldId id="523" r:id="rId6"/>
    <p:sldId id="267" r:id="rId7"/>
    <p:sldId id="514" r:id="rId8"/>
    <p:sldId id="521" r:id="rId9"/>
    <p:sldId id="269" r:id="rId10"/>
    <p:sldId id="494" r:id="rId11"/>
    <p:sldId id="507" r:id="rId12"/>
    <p:sldId id="508" r:id="rId13"/>
    <p:sldId id="509" r:id="rId14"/>
    <p:sldId id="510" r:id="rId15"/>
    <p:sldId id="511" r:id="rId16"/>
    <p:sldId id="513" r:id="rId17"/>
    <p:sldId id="512" r:id="rId18"/>
    <p:sldId id="515" r:id="rId19"/>
    <p:sldId id="516" r:id="rId20"/>
    <p:sldId id="517" r:id="rId21"/>
    <p:sldId id="520" r:id="rId22"/>
    <p:sldId id="519" r:id="rId23"/>
    <p:sldId id="524" r:id="rId24"/>
  </p:sldIdLst>
  <p:sldSz cx="9906000" cy="6858000" type="A4"/>
  <p:notesSz cx="6858000" cy="9144000"/>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980" userDrawn="1">
          <p15:clr>
            <a:srgbClr val="A4A3A4"/>
          </p15:clr>
        </p15:guide>
        <p15:guide id="3" orient="horz" pos="3861" userDrawn="1">
          <p15:clr>
            <a:srgbClr val="A4A3A4"/>
          </p15:clr>
        </p15:guide>
        <p15:guide id="4" orient="horz" pos="4292" userDrawn="1">
          <p15:clr>
            <a:srgbClr val="A4A3A4"/>
          </p15:clr>
        </p15:guide>
        <p15:guide id="5" pos="2258" userDrawn="1">
          <p15:clr>
            <a:srgbClr val="A4A3A4"/>
          </p15:clr>
        </p15:guide>
        <p15:guide id="6" orient="horz" pos="1911" userDrawn="1">
          <p15:clr>
            <a:srgbClr val="A4A3A4"/>
          </p15:clr>
        </p15:guide>
        <p15:guide id="8" pos="5376" userDrawn="1">
          <p15:clr>
            <a:srgbClr val="A4A3A4"/>
          </p15:clr>
        </p15:guide>
        <p15:guide id="9" orient="horz" pos="1056" userDrawn="1">
          <p15:clr>
            <a:srgbClr val="A4A3A4"/>
          </p15:clr>
        </p15:guide>
        <p15:guide id="10" orient="horz" pos="3589" userDrawn="1">
          <p15:clr>
            <a:srgbClr val="A4A3A4"/>
          </p15:clr>
        </p15:guide>
        <p15:guide id="11" pos="3761" userDrawn="1">
          <p15:clr>
            <a:srgbClr val="A4A3A4"/>
          </p15:clr>
        </p15:guide>
        <p15:guide id="12" pos="565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8"/>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34" autoAdjust="0"/>
  </p:normalViewPr>
  <p:slideViewPr>
    <p:cSldViewPr snapToGrid="0" showGuides="1">
      <p:cViewPr>
        <p:scale>
          <a:sx n="61" d="100"/>
          <a:sy n="61" d="100"/>
        </p:scale>
        <p:origin x="1458" y="78"/>
      </p:cViewPr>
      <p:guideLst>
        <p:guide pos="980"/>
        <p:guide orient="horz" pos="3861"/>
        <p:guide orient="horz" pos="4292"/>
        <p:guide pos="2258"/>
        <p:guide orient="horz" pos="1911"/>
        <p:guide pos="5376"/>
        <p:guide orient="horz" pos="1056"/>
        <p:guide orient="horz" pos="3589"/>
        <p:guide pos="3761"/>
        <p:guide pos="5655"/>
      </p:guideLst>
    </p:cSldViewPr>
  </p:slideViewPr>
  <p:outlineViewPr>
    <p:cViewPr>
      <p:scale>
        <a:sx n="33" d="100"/>
        <a:sy n="33" d="100"/>
      </p:scale>
      <p:origin x="0" y="-24906"/>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C56E36-BD60-4996-A54F-2A81A6579AC0}" type="datetimeFigureOut">
              <a:rPr lang="en-US" smtClean="0"/>
              <a:t>4/21/2017</a:t>
            </a:fld>
            <a:endParaRPr lang="en-US"/>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FDB911-8F17-4492-BCBD-56AB6B438C36}" type="slidenum">
              <a:rPr lang="en-US" smtClean="0"/>
              <a:t>‹Nr.›</a:t>
            </a:fld>
            <a:endParaRPr lang="en-US"/>
          </a:p>
        </p:txBody>
      </p:sp>
    </p:spTree>
    <p:extLst>
      <p:ext uri="{BB962C8B-B14F-4D97-AF65-F5344CB8AC3E}">
        <p14:creationId xmlns:p14="http://schemas.microsoft.com/office/powerpoint/2010/main" val="1221088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a:t>
            </a:fld>
            <a:endParaRPr lang="en-US"/>
          </a:p>
        </p:txBody>
      </p:sp>
    </p:spTree>
    <p:extLst>
      <p:ext uri="{BB962C8B-B14F-4D97-AF65-F5344CB8AC3E}">
        <p14:creationId xmlns:p14="http://schemas.microsoft.com/office/powerpoint/2010/main" val="4100124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10</a:t>
            </a:fld>
            <a:endParaRPr lang="en-US"/>
          </a:p>
        </p:txBody>
      </p:sp>
    </p:spTree>
    <p:extLst>
      <p:ext uri="{BB962C8B-B14F-4D97-AF65-F5344CB8AC3E}">
        <p14:creationId xmlns:p14="http://schemas.microsoft.com/office/powerpoint/2010/main" val="4211488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11</a:t>
            </a:fld>
            <a:endParaRPr lang="en-US"/>
          </a:p>
        </p:txBody>
      </p:sp>
    </p:spTree>
    <p:extLst>
      <p:ext uri="{BB962C8B-B14F-4D97-AF65-F5344CB8AC3E}">
        <p14:creationId xmlns:p14="http://schemas.microsoft.com/office/powerpoint/2010/main" val="4404528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12</a:t>
            </a:fld>
            <a:endParaRPr lang="en-US"/>
          </a:p>
        </p:txBody>
      </p:sp>
    </p:spTree>
    <p:extLst>
      <p:ext uri="{BB962C8B-B14F-4D97-AF65-F5344CB8AC3E}">
        <p14:creationId xmlns:p14="http://schemas.microsoft.com/office/powerpoint/2010/main" val="39051697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13</a:t>
            </a:fld>
            <a:endParaRPr lang="en-US"/>
          </a:p>
        </p:txBody>
      </p:sp>
    </p:spTree>
    <p:extLst>
      <p:ext uri="{BB962C8B-B14F-4D97-AF65-F5344CB8AC3E}">
        <p14:creationId xmlns:p14="http://schemas.microsoft.com/office/powerpoint/2010/main" val="3527338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14</a:t>
            </a:fld>
            <a:endParaRPr lang="en-US"/>
          </a:p>
        </p:txBody>
      </p:sp>
    </p:spTree>
    <p:extLst>
      <p:ext uri="{BB962C8B-B14F-4D97-AF65-F5344CB8AC3E}">
        <p14:creationId xmlns:p14="http://schemas.microsoft.com/office/powerpoint/2010/main" val="553317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15</a:t>
            </a:fld>
            <a:endParaRPr lang="en-US"/>
          </a:p>
        </p:txBody>
      </p:sp>
    </p:spTree>
    <p:extLst>
      <p:ext uri="{BB962C8B-B14F-4D97-AF65-F5344CB8AC3E}">
        <p14:creationId xmlns:p14="http://schemas.microsoft.com/office/powerpoint/2010/main" val="30681267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16</a:t>
            </a:fld>
            <a:endParaRPr lang="en-US"/>
          </a:p>
        </p:txBody>
      </p:sp>
    </p:spTree>
    <p:extLst>
      <p:ext uri="{BB962C8B-B14F-4D97-AF65-F5344CB8AC3E}">
        <p14:creationId xmlns:p14="http://schemas.microsoft.com/office/powerpoint/2010/main" val="6367771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17</a:t>
            </a:fld>
            <a:endParaRPr lang="en-US"/>
          </a:p>
        </p:txBody>
      </p:sp>
    </p:spTree>
    <p:extLst>
      <p:ext uri="{BB962C8B-B14F-4D97-AF65-F5344CB8AC3E}">
        <p14:creationId xmlns:p14="http://schemas.microsoft.com/office/powerpoint/2010/main" val="10190839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18</a:t>
            </a:fld>
            <a:endParaRPr lang="en-US"/>
          </a:p>
        </p:txBody>
      </p:sp>
    </p:spTree>
    <p:extLst>
      <p:ext uri="{BB962C8B-B14F-4D97-AF65-F5344CB8AC3E}">
        <p14:creationId xmlns:p14="http://schemas.microsoft.com/office/powerpoint/2010/main" val="22073316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19</a:t>
            </a:fld>
            <a:endParaRPr lang="en-US"/>
          </a:p>
        </p:txBody>
      </p:sp>
    </p:spTree>
    <p:extLst>
      <p:ext uri="{BB962C8B-B14F-4D97-AF65-F5344CB8AC3E}">
        <p14:creationId xmlns:p14="http://schemas.microsoft.com/office/powerpoint/2010/main" val="3391300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a:p>
        </p:txBody>
      </p:sp>
    </p:spTree>
    <p:extLst>
      <p:ext uri="{BB962C8B-B14F-4D97-AF65-F5344CB8AC3E}">
        <p14:creationId xmlns:p14="http://schemas.microsoft.com/office/powerpoint/2010/main" val="21428829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20</a:t>
            </a:fld>
            <a:endParaRPr lang="en-US"/>
          </a:p>
        </p:txBody>
      </p:sp>
    </p:spTree>
    <p:extLst>
      <p:ext uri="{BB962C8B-B14F-4D97-AF65-F5344CB8AC3E}">
        <p14:creationId xmlns:p14="http://schemas.microsoft.com/office/powerpoint/2010/main" val="31084764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3</a:t>
            </a:fld>
            <a:endParaRPr lang="en-US"/>
          </a:p>
        </p:txBody>
      </p:sp>
    </p:spTree>
    <p:extLst>
      <p:ext uri="{BB962C8B-B14F-4D97-AF65-F5344CB8AC3E}">
        <p14:creationId xmlns:p14="http://schemas.microsoft.com/office/powerpoint/2010/main" val="1292050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4</a:t>
            </a:fld>
            <a:endParaRPr lang="en-US"/>
          </a:p>
        </p:txBody>
      </p:sp>
    </p:spTree>
    <p:extLst>
      <p:ext uri="{BB962C8B-B14F-4D97-AF65-F5344CB8AC3E}">
        <p14:creationId xmlns:p14="http://schemas.microsoft.com/office/powerpoint/2010/main" val="1164974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5</a:t>
            </a:fld>
            <a:endParaRPr lang="en-US"/>
          </a:p>
        </p:txBody>
      </p:sp>
    </p:spTree>
    <p:extLst>
      <p:ext uri="{BB962C8B-B14F-4D97-AF65-F5344CB8AC3E}">
        <p14:creationId xmlns:p14="http://schemas.microsoft.com/office/powerpoint/2010/main" val="17396741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6</a:t>
            </a:fld>
            <a:endParaRPr lang="en-US"/>
          </a:p>
        </p:txBody>
      </p:sp>
    </p:spTree>
    <p:extLst>
      <p:ext uri="{BB962C8B-B14F-4D97-AF65-F5344CB8AC3E}">
        <p14:creationId xmlns:p14="http://schemas.microsoft.com/office/powerpoint/2010/main" val="135044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7</a:t>
            </a:fld>
            <a:endParaRPr lang="en-US"/>
          </a:p>
        </p:txBody>
      </p:sp>
    </p:spTree>
    <p:extLst>
      <p:ext uri="{BB962C8B-B14F-4D97-AF65-F5344CB8AC3E}">
        <p14:creationId xmlns:p14="http://schemas.microsoft.com/office/powerpoint/2010/main" val="35163844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8</a:t>
            </a:fld>
            <a:endParaRPr lang="en-US"/>
          </a:p>
        </p:txBody>
      </p:sp>
    </p:spTree>
    <p:extLst>
      <p:ext uri="{BB962C8B-B14F-4D97-AF65-F5344CB8AC3E}">
        <p14:creationId xmlns:p14="http://schemas.microsoft.com/office/powerpoint/2010/main" val="37855653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9</a:t>
            </a:fld>
            <a:endParaRPr lang="en-US"/>
          </a:p>
        </p:txBody>
      </p:sp>
    </p:spTree>
    <p:extLst>
      <p:ext uri="{BB962C8B-B14F-4D97-AF65-F5344CB8AC3E}">
        <p14:creationId xmlns:p14="http://schemas.microsoft.com/office/powerpoint/2010/main" val="9982762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6" name="Grafik 5"/>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340891442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29"/>
          <p:cNvSpPr txBox="1"/>
          <p:nvPr userDrawn="1">
            <p:custDataLst>
              <p:tags r:id="rId37"/>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US"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675" r:id="rId4"/>
    <p:sldLayoutId id="2147483680" r:id="rId5"/>
    <p:sldLayoutId id="2147483707" r:id="rId6"/>
    <p:sldLayoutId id="2147483729" r:id="rId7"/>
    <p:sldLayoutId id="2147483708" r:id="rId8"/>
    <p:sldLayoutId id="2147483723" r:id="rId9"/>
    <p:sldLayoutId id="2147483726" r:id="rId10"/>
    <p:sldLayoutId id="2147483730" r:id="rId11"/>
    <p:sldLayoutId id="2147483666" r:id="rId12"/>
    <p:sldLayoutId id="2147483705" r:id="rId13"/>
    <p:sldLayoutId id="2147483689" r:id="rId14"/>
    <p:sldLayoutId id="2147483690" r:id="rId15"/>
    <p:sldLayoutId id="2147483692" r:id="rId16"/>
    <p:sldLayoutId id="2147483693" r:id="rId17"/>
    <p:sldLayoutId id="2147483694" r:id="rId18"/>
    <p:sldLayoutId id="2147483695" r:id="rId19"/>
    <p:sldLayoutId id="2147483701" r:id="rId20"/>
    <p:sldLayoutId id="2147483697" r:id="rId21"/>
    <p:sldLayoutId id="2147483698" r:id="rId22"/>
    <p:sldLayoutId id="2147483699" r:id="rId23"/>
    <p:sldLayoutId id="2147483711" r:id="rId24"/>
    <p:sldLayoutId id="2147483712" r:id="rId25"/>
    <p:sldLayoutId id="2147483682" r:id="rId26"/>
    <p:sldLayoutId id="2147483683" r:id="rId27"/>
    <p:sldLayoutId id="2147483684" r:id="rId28"/>
    <p:sldLayoutId id="2147483685" r:id="rId29"/>
    <p:sldLayoutId id="2147483720" r:id="rId30"/>
    <p:sldLayoutId id="2147483721" r:id="rId31"/>
    <p:sldLayoutId id="2147483719" r:id="rId32"/>
    <p:sldLayoutId id="2147483728" r:id="rId33"/>
    <p:sldLayoutId id="2147483667" r:id="rId34"/>
    <p:sldLayoutId id="2147483732" r:id="rId35"/>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9.xml"/><Relationship Id="rId1" Type="http://schemas.openxmlformats.org/officeDocument/2006/relationships/tags" Target="../tags/tag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9.xml"/><Relationship Id="rId1" Type="http://schemas.openxmlformats.org/officeDocument/2006/relationships/tags" Target="../tags/tag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 Id="rId5" Type="http://schemas.openxmlformats.org/officeDocument/2006/relationships/notesSlide" Target="../notesSlides/notesSlide16.xml"/><Relationship Id="rId4"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9.xml"/><Relationship Id="rId1" Type="http://schemas.openxmlformats.org/officeDocument/2006/relationships/tags" Target="../tags/tag8.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9.xml"/><Relationship Id="rId1" Type="http://schemas.openxmlformats.org/officeDocument/2006/relationships/tags" Target="../tags/tag9.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9.xml"/><Relationship Id="rId1" Type="http://schemas.openxmlformats.org/officeDocument/2006/relationships/tags" Target="../tags/tag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5.xml"/><Relationship Id="rId1" Type="http://schemas.openxmlformats.org/officeDocument/2006/relationships/tags" Target="../tags/tag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215200" y="1346400"/>
            <a:ext cx="6833550" cy="3510000"/>
          </a:xfrm>
        </p:spPr>
        <p:txBody>
          <a:bodyPr/>
          <a:lstStyle/>
          <a:p>
            <a:r>
              <a:rPr lang="en-US" sz="10000" dirty="0" smtClean="0"/>
              <a:t>Workbook</a:t>
            </a:r>
            <a:br>
              <a:rPr lang="en-US" sz="10000" dirty="0" smtClean="0"/>
            </a:br>
            <a:r>
              <a:rPr lang="en-US" sz="10000" dirty="0" smtClean="0"/>
              <a:t>Negotiation Support</a:t>
            </a:r>
            <a:endParaRPr lang="en-US" sz="10000"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pPr lvl="1"/>
            <a:r>
              <a:rPr lang="en-US" dirty="0" smtClean="0"/>
              <a:t>April 2017</a:t>
            </a:r>
            <a:endParaRPr lang="en-US" dirty="0"/>
          </a:p>
        </p:txBody>
      </p:sp>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fontAlgn="base"/>
            <a:r>
              <a:rPr lang="en-US" dirty="0" smtClean="0"/>
              <a:t>The locked box mechanism fixes the purchase price in the SPA based on the locked box statements. Everything that happens afterwards is the concern of the purchaser</a:t>
            </a:r>
            <a:endParaRPr lang="en-US" b="0" dirty="0"/>
          </a:p>
        </p:txBody>
      </p:sp>
      <p:sp>
        <p:nvSpPr>
          <p:cNvPr id="4" name="Titel 3"/>
          <p:cNvSpPr>
            <a:spLocks noGrp="1"/>
          </p:cNvSpPr>
          <p:nvPr>
            <p:ph type="title"/>
          </p:nvPr>
        </p:nvSpPr>
        <p:spPr/>
        <p:txBody>
          <a:bodyPr/>
          <a:lstStyle/>
          <a:p>
            <a:r>
              <a:rPr lang="en-US" dirty="0"/>
              <a:t>Purchase price mechanisms: Locked box </a:t>
            </a:r>
            <a:r>
              <a:rPr lang="en-US" dirty="0" smtClean="0"/>
              <a:t>(2/3</a:t>
            </a:r>
            <a:r>
              <a:rPr lang="en-US" dirty="0"/>
              <a:t>)</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graphicFrame>
        <p:nvGraphicFramePr>
          <p:cNvPr id="50" name="Group 51"/>
          <p:cNvGraphicFramePr>
            <a:graphicFrameLocks noGrp="1"/>
          </p:cNvGraphicFramePr>
          <p:nvPr>
            <p:custDataLst>
              <p:tags r:id="rId1"/>
            </p:custDataLst>
            <p:extLst>
              <p:ext uri="{D42A27DB-BD31-4B8C-83A1-F6EECF244321}">
                <p14:modId xmlns:p14="http://schemas.microsoft.com/office/powerpoint/2010/main" val="4236602185"/>
              </p:ext>
            </p:extLst>
          </p:nvPr>
        </p:nvGraphicFramePr>
        <p:xfrm>
          <a:off x="2451100" y="1426000"/>
          <a:ext cx="6965950" cy="4608000"/>
        </p:xfrm>
        <a:graphic>
          <a:graphicData uri="http://schemas.openxmlformats.org/drawingml/2006/table">
            <a:tbl>
              <a:tblPr/>
              <a:tblGrid>
                <a:gridCol w="1366024"/>
                <a:gridCol w="5599926"/>
              </a:tblGrid>
              <a:tr h="288000">
                <a:tc gridSpan="2">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cap="none" normalizeH="0" baseline="0" noProof="0" dirty="0" smtClean="0">
                          <a:ln>
                            <a:noFill/>
                          </a:ln>
                          <a:solidFill>
                            <a:schemeClr val="bg1"/>
                          </a:solidFill>
                          <a:effectLst/>
                          <a:latin typeface="+mn-lt"/>
                        </a:rPr>
                        <a:t>Locked box</a:t>
                      </a: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endParaRPr kumimoji="0" lang="en-US" sz="1100" b="1" i="0" u="none" strike="noStrike" cap="none" normalizeH="0" baseline="0" noProof="0" dirty="0" smtClean="0">
                        <a:ln>
                          <a:noFill/>
                        </a:ln>
                        <a:solidFill>
                          <a:schemeClr val="bg1"/>
                        </a:solidFill>
                        <a:effectLst/>
                        <a:latin typeface="+mn-lt"/>
                      </a:endParaRPr>
                    </a:p>
                  </a:txBody>
                  <a:tcPr marL="54000" marR="54000" marT="54000" marB="54000" anchor="b" horzOverflow="overflow">
                    <a:lnL w="12700" cap="flat" cmpd="sng" algn="ctr">
                      <a:solidFill>
                        <a:srgbClr val="409DAD"/>
                      </a:solidFill>
                      <a:prstDash val="solid"/>
                      <a:round/>
                      <a:headEnd type="none" w="med" len="med"/>
                      <a:tailEnd type="none" w="med" len="med"/>
                    </a:lnL>
                    <a:lnR w="12700" cap="flat" cmpd="sng" algn="ctr">
                      <a:solidFill>
                        <a:srgbClr val="409DAD"/>
                      </a:solidFill>
                      <a:prstDash val="solid"/>
                      <a:round/>
                      <a:headEnd type="none" w="med" len="med"/>
                      <a:tailEnd type="none" w="med" len="med"/>
                    </a:lnR>
                    <a:lnT w="12700" cap="flat" cmpd="sng" algn="ctr">
                      <a:solidFill>
                        <a:srgbClr val="409DAD"/>
                      </a:solidFill>
                      <a:prstDash val="solid"/>
                      <a:round/>
                      <a:headEnd type="none" w="med" len="med"/>
                      <a:tailEnd type="none" w="med" len="med"/>
                    </a:lnT>
                    <a:lnB w="12700" cap="flat" cmpd="sng" algn="ctr">
                      <a:solidFill>
                        <a:srgbClr val="409DAD"/>
                      </a:solidFill>
                      <a:prstDash val="solid"/>
                      <a:round/>
                      <a:headEnd type="none" w="med" len="med"/>
                      <a:tailEnd type="none" w="med" len="med"/>
                    </a:lnB>
                    <a:lnTlToBr>
                      <a:noFill/>
                    </a:lnTlToBr>
                    <a:lnBlToTr>
                      <a:noFill/>
                    </a:lnBlToTr>
                    <a:solidFill>
                      <a:srgbClr val="409DAD"/>
                    </a:solidFill>
                  </a:tcPr>
                </a:tc>
              </a:tr>
              <a:tr h="1080000">
                <a:tc>
                  <a:txBody>
                    <a:bodyPr/>
                    <a:lstStyle/>
                    <a:p>
                      <a:pPr marL="0" marR="0" lvl="0" indent="0" algn="l" defTabSz="762000" rtl="0" eaLnBrk="1" fontAlgn="base" latinLnBrk="0" hangingPunct="1">
                        <a:lnSpc>
                          <a:spcPct val="100000"/>
                        </a:lnSpc>
                        <a:spcBef>
                          <a:spcPct val="40000"/>
                        </a:spcBef>
                        <a:spcAft>
                          <a:spcPct val="0"/>
                        </a:spcAft>
                        <a:buClrTx/>
                        <a:buSzTx/>
                        <a:buFontTx/>
                        <a:buNone/>
                        <a:tabLst/>
                      </a:pPr>
                      <a:r>
                        <a:rPr kumimoji="0" lang="en-US" sz="900" b="1" i="0" u="none" strike="noStrike" cap="none" normalizeH="0" baseline="0" noProof="0" dirty="0" smtClean="0">
                          <a:ln>
                            <a:noFill/>
                          </a:ln>
                          <a:solidFill>
                            <a:schemeClr val="accent3"/>
                          </a:solidFill>
                          <a:effectLst/>
                          <a:latin typeface="+mn-lt"/>
                        </a:rPr>
                        <a:t>Prerequisite</a:t>
                      </a:r>
                    </a:p>
                    <a:p>
                      <a:pPr marL="0" marR="0" lvl="0" indent="0" algn="l" defTabSz="762000" rtl="0" eaLnBrk="1" fontAlgn="base" latinLnBrk="0" hangingPunct="1">
                        <a:lnSpc>
                          <a:spcPct val="100000"/>
                        </a:lnSpc>
                        <a:spcBef>
                          <a:spcPct val="40000"/>
                        </a:spcBef>
                        <a:spcAft>
                          <a:spcPct val="0"/>
                        </a:spcAft>
                        <a:buClrTx/>
                        <a:buSzTx/>
                        <a:buFontTx/>
                        <a:buNone/>
                        <a:tabLst/>
                      </a:pPr>
                      <a:endParaRPr kumimoji="0" lang="en-US" sz="900" b="1" i="0" u="none" strike="noStrike" cap="none" normalizeH="0" baseline="0" noProof="0" dirty="0" smtClean="0">
                        <a:ln>
                          <a:noFill/>
                        </a:ln>
                        <a:solidFill>
                          <a:schemeClr val="accent3"/>
                        </a:solidFill>
                        <a:effectLst/>
                        <a:latin typeface="+mn-lt"/>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mn-cs"/>
                        </a:rPr>
                        <a:t>Financial statements must not be too old </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mn-cs"/>
                        </a:rPr>
                        <a:t>Locked box must be able to be closed effectively , i.e. no carve-out; target is a single legal entity and there is transparency regarding transactions between the target and the seller </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mn-cs"/>
                        </a:rPr>
                        <a:t>Protection against value leakage between effective date and closing date by means of the SPA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080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cap="none" normalizeH="0" baseline="0" noProof="0" dirty="0" smtClean="0">
                          <a:ln>
                            <a:noFill/>
                          </a:ln>
                          <a:solidFill>
                            <a:schemeClr val="accent3"/>
                          </a:solidFill>
                          <a:effectLst/>
                          <a:latin typeface="+mn-lt"/>
                        </a:rPr>
                        <a:t>Economic risks and rewards</a:t>
                      </a:r>
                    </a:p>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0" i="1" u="none" strike="noStrike" cap="none" normalizeH="0" baseline="0" noProof="0" dirty="0" smtClean="0">
                          <a:ln>
                            <a:noFill/>
                          </a:ln>
                          <a:solidFill>
                            <a:schemeClr val="accent3"/>
                          </a:solidFill>
                          <a:effectLst/>
                          <a:latin typeface="+mn-lt"/>
                        </a:rPr>
                        <a:t>(effective date)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From the locked box date going forward: buyer</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Typically, the seller receives a fixed interest rate. It is possible to tie the interest rate to the development of the target’s profits until closing, which would require interim financial statements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080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cap="none" normalizeH="0" baseline="0" noProof="0" dirty="0" smtClean="0">
                          <a:ln>
                            <a:noFill/>
                          </a:ln>
                          <a:solidFill>
                            <a:schemeClr val="accent3"/>
                          </a:solidFill>
                          <a:effectLst/>
                          <a:latin typeface="+mn-lt"/>
                        </a:rPr>
                        <a:t>Purchase price/ adjustments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The purchase price is a fixed value in the SPA and hence is not adjusted</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080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cap="none" normalizeH="0" baseline="0" noProof="0" dirty="0" smtClean="0">
                          <a:ln>
                            <a:noFill/>
                          </a:ln>
                          <a:solidFill>
                            <a:schemeClr val="accent3"/>
                          </a:solidFill>
                          <a:effectLst/>
                          <a:latin typeface="+mn-lt"/>
                        </a:rPr>
                        <a:t>Closing accounts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Not necessary for the calculation of the purchase price, but:</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Opening balance is required for the (initial) consolidation of the target by the acquirer</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Tree>
    <p:extLst>
      <p:ext uri="{BB962C8B-B14F-4D97-AF65-F5344CB8AC3E}">
        <p14:creationId xmlns:p14="http://schemas.microsoft.com/office/powerpoint/2010/main" val="402628245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The locked box mechanism makes the calculation of net debt and working capital relatively easy, allows to define the purchase price early on and leaves few room for manipulation, however, the divergence between control and risk requires mitigation by insurances</a:t>
            </a:r>
          </a:p>
        </p:txBody>
      </p:sp>
      <p:sp>
        <p:nvSpPr>
          <p:cNvPr id="4" name="Titel 3"/>
          <p:cNvSpPr>
            <a:spLocks noGrp="1"/>
          </p:cNvSpPr>
          <p:nvPr>
            <p:ph type="title"/>
          </p:nvPr>
        </p:nvSpPr>
        <p:spPr/>
        <p:txBody>
          <a:bodyPr/>
          <a:lstStyle/>
          <a:p>
            <a:r>
              <a:rPr lang="en-US" dirty="0"/>
              <a:t>Purchase price mechanisms: Locked box </a:t>
            </a:r>
            <a:r>
              <a:rPr lang="en-US" dirty="0" smtClean="0"/>
              <a:t>(3/3</a:t>
            </a:r>
            <a:r>
              <a:rPr lang="en-US" dirty="0"/>
              <a:t>)</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sp>
        <p:nvSpPr>
          <p:cNvPr id="7" name="Rechteck 20"/>
          <p:cNvSpPr>
            <a:spLocks/>
          </p:cNvSpPr>
          <p:nvPr/>
        </p:nvSpPr>
        <p:spPr>
          <a:xfrm>
            <a:off x="2453356" y="1430805"/>
            <a:ext cx="3375211" cy="252000"/>
          </a:xfrm>
          <a:prstGeom prst="rect">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solidFill>
                  <a:srgbClr val="FFFFFF"/>
                </a:solidFill>
              </a:rPr>
              <a:t>Advantages</a:t>
            </a:r>
          </a:p>
        </p:txBody>
      </p:sp>
      <p:sp>
        <p:nvSpPr>
          <p:cNvPr id="8" name="Textfeld 58"/>
          <p:cNvSpPr txBox="1">
            <a:spLocks/>
          </p:cNvSpPr>
          <p:nvPr/>
        </p:nvSpPr>
        <p:spPr>
          <a:xfrm>
            <a:off x="2453356" y="1682806"/>
            <a:ext cx="3375211" cy="2822520"/>
          </a:xfrm>
          <a:prstGeom prst="rect">
            <a:avLst/>
          </a:prstGeom>
          <a:solidFill>
            <a:schemeClr val="bg1"/>
          </a:solidFill>
          <a:ln w="6350">
            <a:solidFill>
              <a:schemeClr val="accent6"/>
            </a:solidFill>
          </a:ln>
        </p:spPr>
        <p:txBody>
          <a:bodyPr wrap="square" lIns="54000" tIns="54000" rIns="54000" bIns="54000" rtlCol="0">
            <a:noAutofit/>
          </a:bodyPr>
          <a:lstStyle/>
          <a:p>
            <a:pPr marL="216000" indent="-216000">
              <a:spcAft>
                <a:spcPts val="400"/>
              </a:spcAft>
              <a:buClr>
                <a:schemeClr val="accent6"/>
              </a:buClr>
              <a:buFont typeface="Wingdings" pitchFamily="2" charset="2"/>
              <a:buChar char="ü"/>
            </a:pPr>
            <a:r>
              <a:rPr lang="en-US" sz="900" b="1" dirty="0">
                <a:cs typeface="Arial" pitchFamily="34" charset="0"/>
              </a:rPr>
              <a:t>Security regarding the purchase price</a:t>
            </a:r>
            <a:r>
              <a:rPr lang="en-US" sz="900" dirty="0">
                <a:cs typeface="Arial" pitchFamily="34" charset="0"/>
              </a:rPr>
              <a:t> early on</a:t>
            </a:r>
          </a:p>
          <a:p>
            <a:pPr marL="216000" indent="-216000">
              <a:spcAft>
                <a:spcPts val="400"/>
              </a:spcAft>
              <a:buClr>
                <a:schemeClr val="accent6"/>
              </a:buClr>
              <a:buFont typeface="Wingdings" pitchFamily="2" charset="2"/>
              <a:buChar char="ü"/>
            </a:pPr>
            <a:r>
              <a:rPr lang="en-US" sz="900" b="1" dirty="0">
                <a:cs typeface="Arial" pitchFamily="34" charset="0"/>
              </a:rPr>
              <a:t>No completion accounts required</a:t>
            </a:r>
            <a:r>
              <a:rPr lang="en-US" sz="900" dirty="0">
                <a:cs typeface="Arial" pitchFamily="34" charset="0"/>
              </a:rPr>
              <a:t> which saves time </a:t>
            </a:r>
            <a:r>
              <a:rPr lang="en-US" sz="900" dirty="0" smtClean="0">
                <a:cs typeface="Arial" pitchFamily="34" charset="0"/>
              </a:rPr>
              <a:t>and </a:t>
            </a:r>
            <a:r>
              <a:rPr lang="en-US" sz="900" dirty="0">
                <a:cs typeface="Arial" pitchFamily="34" charset="0"/>
              </a:rPr>
              <a:t>money needed for compiling such statements</a:t>
            </a:r>
          </a:p>
          <a:p>
            <a:pPr marL="216000" indent="-216000">
              <a:spcAft>
                <a:spcPts val="400"/>
              </a:spcAft>
              <a:buClr>
                <a:schemeClr val="accent6"/>
              </a:buClr>
              <a:buFont typeface="Wingdings" pitchFamily="2" charset="2"/>
              <a:buChar char="ü"/>
            </a:pPr>
            <a:r>
              <a:rPr lang="en-US" sz="900" b="1" dirty="0">
                <a:cs typeface="Arial" pitchFamily="34" charset="0"/>
              </a:rPr>
              <a:t>No purchase price adjustment</a:t>
            </a:r>
          </a:p>
          <a:p>
            <a:pPr marL="216000" indent="-216000">
              <a:spcAft>
                <a:spcPts val="400"/>
              </a:spcAft>
              <a:buClr>
                <a:schemeClr val="accent6"/>
              </a:buClr>
              <a:buFont typeface="Wingdings" pitchFamily="2" charset="2"/>
              <a:buChar char="ü"/>
            </a:pPr>
            <a:r>
              <a:rPr lang="en-US" sz="900" b="1" dirty="0">
                <a:cs typeface="Arial" pitchFamily="34" charset="0"/>
              </a:rPr>
              <a:t>Lower risk of a dispute between buyer and seller </a:t>
            </a:r>
            <a:r>
              <a:rPr lang="en-US" sz="900" b="1" u="sng" dirty="0" smtClean="0">
                <a:cs typeface="Arial" pitchFamily="34" charset="0"/>
              </a:rPr>
              <a:t>after</a:t>
            </a:r>
            <a:r>
              <a:rPr lang="en-US" sz="900" b="1" dirty="0" smtClean="0">
                <a:cs typeface="Arial" pitchFamily="34" charset="0"/>
              </a:rPr>
              <a:t> </a:t>
            </a:r>
            <a:r>
              <a:rPr lang="en-US" sz="900" b="1" dirty="0">
                <a:cs typeface="Arial" pitchFamily="34" charset="0"/>
              </a:rPr>
              <a:t>closing</a:t>
            </a:r>
            <a:r>
              <a:rPr lang="en-US" sz="900" dirty="0">
                <a:cs typeface="Arial" pitchFamily="34" charset="0"/>
              </a:rPr>
              <a:t> due to the fact that the final purchase </a:t>
            </a:r>
            <a:r>
              <a:rPr lang="en-US" sz="900" dirty="0" smtClean="0">
                <a:cs typeface="Arial" pitchFamily="34" charset="0"/>
              </a:rPr>
              <a:t>price </a:t>
            </a:r>
            <a:r>
              <a:rPr lang="en-US" sz="900" dirty="0">
                <a:cs typeface="Arial" pitchFamily="34" charset="0"/>
              </a:rPr>
              <a:t>has been agreed upon earlier on the basis of </a:t>
            </a:r>
            <a:r>
              <a:rPr lang="en-US" sz="900" dirty="0" smtClean="0">
                <a:cs typeface="Arial" pitchFamily="34" charset="0"/>
              </a:rPr>
              <a:t>the </a:t>
            </a:r>
            <a:r>
              <a:rPr lang="en-US" sz="900" dirty="0">
                <a:cs typeface="Arial" pitchFamily="34" charset="0"/>
              </a:rPr>
              <a:t>locked box statements</a:t>
            </a:r>
          </a:p>
          <a:p>
            <a:pPr marL="216000" indent="-216000">
              <a:spcAft>
                <a:spcPts val="400"/>
              </a:spcAft>
              <a:buClr>
                <a:schemeClr val="accent6"/>
              </a:buClr>
              <a:buFont typeface="Wingdings" pitchFamily="2" charset="2"/>
              <a:buChar char="ü"/>
            </a:pPr>
            <a:r>
              <a:rPr lang="en-US" sz="900" b="1" dirty="0">
                <a:cs typeface="Arial" pitchFamily="34" charset="0"/>
              </a:rPr>
              <a:t>Clear definition of net debt and working capital</a:t>
            </a:r>
            <a:r>
              <a:rPr lang="en-US" sz="900" dirty="0">
                <a:cs typeface="Arial" pitchFamily="34" charset="0"/>
              </a:rPr>
              <a:t> in </a:t>
            </a:r>
            <a:r>
              <a:rPr lang="en-US" sz="900" dirty="0" smtClean="0">
                <a:cs typeface="Arial" pitchFamily="34" charset="0"/>
              </a:rPr>
              <a:t>the </a:t>
            </a:r>
            <a:r>
              <a:rPr lang="en-US" sz="900" dirty="0">
                <a:cs typeface="Arial" pitchFamily="34" charset="0"/>
              </a:rPr>
              <a:t>SPA since these positions are based on a set </a:t>
            </a:r>
            <a:r>
              <a:rPr lang="en-US" sz="900" dirty="0" smtClean="0">
                <a:cs typeface="Arial" pitchFamily="34" charset="0"/>
              </a:rPr>
              <a:t>of known </a:t>
            </a:r>
            <a:r>
              <a:rPr lang="en-US" sz="900" dirty="0">
                <a:cs typeface="Arial" pitchFamily="34" charset="0"/>
              </a:rPr>
              <a:t>financial statements and hence actual figures</a:t>
            </a:r>
          </a:p>
          <a:p>
            <a:pPr marL="216000" indent="-216000">
              <a:spcAft>
                <a:spcPts val="400"/>
              </a:spcAft>
              <a:buClr>
                <a:schemeClr val="accent6"/>
              </a:buClr>
              <a:buFont typeface="Wingdings" pitchFamily="2" charset="2"/>
              <a:buChar char="ü"/>
            </a:pPr>
            <a:r>
              <a:rPr lang="en-US" sz="900" b="1" dirty="0">
                <a:cs typeface="Arial" pitchFamily="34" charset="0"/>
              </a:rPr>
              <a:t>Better comparability of offers</a:t>
            </a:r>
            <a:r>
              <a:rPr lang="en-US" sz="900" dirty="0">
                <a:cs typeface="Arial" pitchFamily="34" charset="0"/>
              </a:rPr>
              <a:t> from different bidders </a:t>
            </a:r>
            <a:r>
              <a:rPr lang="en-US" sz="900" dirty="0" smtClean="0">
                <a:cs typeface="Arial" pitchFamily="34" charset="0"/>
              </a:rPr>
              <a:t>(</a:t>
            </a:r>
            <a:r>
              <a:rPr lang="en-US" sz="900" dirty="0">
                <a:cs typeface="Arial" pitchFamily="34" charset="0"/>
              </a:rPr>
              <a:t>for </a:t>
            </a:r>
            <a:r>
              <a:rPr lang="en-US" sz="900" dirty="0" smtClean="0">
                <a:cs typeface="Arial" pitchFamily="34" charset="0"/>
              </a:rPr>
              <a:t>Sellers)</a:t>
            </a:r>
            <a:endParaRPr lang="en-US" sz="900" dirty="0">
              <a:cs typeface="Arial" pitchFamily="34" charset="0"/>
            </a:endParaRPr>
          </a:p>
          <a:p>
            <a:pPr marL="216000" indent="-216000">
              <a:spcAft>
                <a:spcPts val="400"/>
              </a:spcAft>
              <a:buClr>
                <a:schemeClr val="accent6"/>
              </a:buClr>
              <a:buFont typeface="Wingdings" pitchFamily="2" charset="2"/>
              <a:buChar char="ü"/>
            </a:pPr>
            <a:r>
              <a:rPr lang="en-US" sz="900" b="1" dirty="0">
                <a:cs typeface="Arial" pitchFamily="34" charset="0"/>
              </a:rPr>
              <a:t>Few chances of manipulation</a:t>
            </a:r>
            <a:r>
              <a:rPr lang="en-US" sz="900" dirty="0">
                <a:cs typeface="Arial" pitchFamily="34" charset="0"/>
              </a:rPr>
              <a:t> between signing </a:t>
            </a:r>
            <a:r>
              <a:rPr lang="en-US" sz="900" dirty="0" smtClean="0">
                <a:cs typeface="Arial" pitchFamily="34" charset="0"/>
              </a:rPr>
              <a:t>and closing</a:t>
            </a:r>
            <a:r>
              <a:rPr lang="en-US" sz="900" dirty="0">
                <a:cs typeface="Arial" pitchFamily="34" charset="0"/>
              </a:rPr>
              <a:t>, by e.g. retaining CAPEX, short-term </a:t>
            </a:r>
            <a:r>
              <a:rPr lang="en-US" sz="900" dirty="0" smtClean="0">
                <a:cs typeface="Arial" pitchFamily="34" charset="0"/>
              </a:rPr>
              <a:t>profitability improvements </a:t>
            </a:r>
            <a:r>
              <a:rPr lang="en-US" sz="900" dirty="0">
                <a:cs typeface="Arial" pitchFamily="34" charset="0"/>
              </a:rPr>
              <a:t>(channel stuffing or </a:t>
            </a:r>
            <a:r>
              <a:rPr lang="en-US" sz="900" dirty="0" smtClean="0">
                <a:cs typeface="Arial" pitchFamily="34" charset="0"/>
              </a:rPr>
              <a:t>spending </a:t>
            </a:r>
            <a:r>
              <a:rPr lang="en-US" sz="900" dirty="0">
                <a:cs typeface="Arial" pitchFamily="34" charset="0"/>
              </a:rPr>
              <a:t>freeze for advertising, maintenance, R&amp;D, </a:t>
            </a:r>
            <a:r>
              <a:rPr lang="en-US" sz="900" dirty="0" smtClean="0">
                <a:cs typeface="Arial" pitchFamily="34" charset="0"/>
              </a:rPr>
              <a:t>etc</a:t>
            </a:r>
            <a:r>
              <a:rPr lang="en-US" sz="900" dirty="0">
                <a:cs typeface="Arial" pitchFamily="34" charset="0"/>
              </a:rPr>
              <a:t>.)</a:t>
            </a:r>
          </a:p>
        </p:txBody>
      </p:sp>
      <p:sp>
        <p:nvSpPr>
          <p:cNvPr id="9" name="Rechteck 20"/>
          <p:cNvSpPr>
            <a:spLocks/>
          </p:cNvSpPr>
          <p:nvPr/>
        </p:nvSpPr>
        <p:spPr>
          <a:xfrm>
            <a:off x="6031983" y="1430805"/>
            <a:ext cx="3375211" cy="252000"/>
          </a:xfrm>
          <a:prstGeom prst="rect">
            <a:avLst/>
          </a:prstGeom>
          <a:solidFill>
            <a:srgbClr val="BC204B"/>
          </a:solidFill>
          <a:ln w="6350">
            <a:solidFill>
              <a:srgbClr val="BC204B"/>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solidFill>
                  <a:srgbClr val="FFFFFF"/>
                </a:solidFill>
              </a:rPr>
              <a:t>Disadvantages</a:t>
            </a:r>
          </a:p>
        </p:txBody>
      </p:sp>
      <p:sp>
        <p:nvSpPr>
          <p:cNvPr id="10" name="Textfeld 58"/>
          <p:cNvSpPr txBox="1">
            <a:spLocks/>
          </p:cNvSpPr>
          <p:nvPr/>
        </p:nvSpPr>
        <p:spPr>
          <a:xfrm>
            <a:off x="6031983" y="1682806"/>
            <a:ext cx="3375211" cy="2822520"/>
          </a:xfrm>
          <a:prstGeom prst="rect">
            <a:avLst/>
          </a:prstGeom>
          <a:solidFill>
            <a:schemeClr val="bg1"/>
          </a:solidFill>
          <a:ln w="6350">
            <a:solidFill>
              <a:srgbClr val="BC204B"/>
            </a:solidFill>
          </a:ln>
        </p:spPr>
        <p:txBody>
          <a:bodyPr wrap="square" lIns="54000" tIns="54000" rIns="54000" bIns="54000" rtlCol="0">
            <a:noAutofit/>
          </a:bodyPr>
          <a:lstStyle/>
          <a:p>
            <a:pPr marL="216000" indent="-216000">
              <a:spcAft>
                <a:spcPts val="400"/>
              </a:spcAft>
              <a:buClr>
                <a:srgbClr val="BC204B"/>
              </a:buClr>
              <a:buFont typeface="Wingdings" panose="05000000000000000000" pitchFamily="2" charset="2"/>
              <a:buChar char="û"/>
            </a:pPr>
            <a:r>
              <a:rPr lang="en-US" sz="900" b="1" dirty="0" smtClean="0">
                <a:cs typeface="Arial" pitchFamily="34" charset="0"/>
                <a:sym typeface="Wingdings"/>
              </a:rPr>
              <a:t>Requires </a:t>
            </a:r>
            <a:r>
              <a:rPr lang="en-US" sz="900" b="1" dirty="0">
                <a:cs typeface="Arial" pitchFamily="34" charset="0"/>
                <a:sym typeface="Wingdings"/>
              </a:rPr>
              <a:t>high quality of the locked box accounts</a:t>
            </a:r>
            <a:r>
              <a:rPr lang="en-US" sz="900" dirty="0">
                <a:cs typeface="Arial" pitchFamily="34" charset="0"/>
                <a:sym typeface="Wingdings"/>
              </a:rPr>
              <a:t>: </a:t>
            </a:r>
            <a:r>
              <a:rPr lang="en-US" sz="900" dirty="0" smtClean="0">
                <a:cs typeface="Arial" pitchFamily="34" charset="0"/>
                <a:sym typeface="Wingdings"/>
              </a:rPr>
              <a:t>clear </a:t>
            </a:r>
            <a:r>
              <a:rPr lang="en-US" sz="900" dirty="0">
                <a:cs typeface="Arial" pitchFamily="34" charset="0"/>
                <a:sym typeface="Wingdings"/>
              </a:rPr>
              <a:t>reliable, </a:t>
            </a:r>
            <a:r>
              <a:rPr lang="en-US" sz="900" dirty="0" smtClean="0">
                <a:cs typeface="Arial" pitchFamily="34" charset="0"/>
                <a:sym typeface="Wingdings"/>
              </a:rPr>
              <a:t>meaningful, </a:t>
            </a:r>
            <a:r>
              <a:rPr lang="en-US" sz="900" dirty="0">
                <a:cs typeface="Arial" pitchFamily="34" charset="0"/>
                <a:sym typeface="Wingdings"/>
              </a:rPr>
              <a:t>comprehensive </a:t>
            </a:r>
            <a:r>
              <a:rPr lang="en-US" sz="900" dirty="0" smtClean="0">
                <a:cs typeface="Arial" pitchFamily="34" charset="0"/>
                <a:sym typeface="Wingdings"/>
              </a:rPr>
              <a:t>warranties of </a:t>
            </a:r>
            <a:r>
              <a:rPr lang="en-US" sz="900" dirty="0">
                <a:cs typeface="Arial" pitchFamily="34" charset="0"/>
                <a:sym typeface="Wingdings"/>
              </a:rPr>
              <a:t>the Seller</a:t>
            </a:r>
          </a:p>
          <a:p>
            <a:pPr marL="216000" indent="-216000">
              <a:spcAft>
                <a:spcPts val="400"/>
              </a:spcAft>
              <a:buClr>
                <a:srgbClr val="BC204B"/>
              </a:buClr>
              <a:buFont typeface="Wingdings" panose="05000000000000000000" pitchFamily="2" charset="2"/>
              <a:buChar char="û"/>
            </a:pPr>
            <a:r>
              <a:rPr lang="en-US" sz="900" b="1" dirty="0" smtClean="0">
                <a:cs typeface="Arial" pitchFamily="34" charset="0"/>
                <a:sym typeface="Wingdings"/>
              </a:rPr>
              <a:t>Net </a:t>
            </a:r>
            <a:r>
              <a:rPr lang="en-US" sz="900" b="1" dirty="0">
                <a:cs typeface="Arial" pitchFamily="34" charset="0"/>
                <a:sym typeface="Wingdings"/>
              </a:rPr>
              <a:t>debt and normal working capital discussion is </a:t>
            </a:r>
            <a:r>
              <a:rPr lang="en-US" sz="900" b="1" dirty="0" smtClean="0">
                <a:cs typeface="Arial" pitchFamily="34" charset="0"/>
                <a:sym typeface="Wingdings"/>
              </a:rPr>
              <a:t>merely </a:t>
            </a:r>
            <a:r>
              <a:rPr lang="en-US" sz="900" b="1" dirty="0">
                <a:cs typeface="Arial" pitchFamily="34" charset="0"/>
                <a:sym typeface="Wingdings"/>
              </a:rPr>
              <a:t>shifted forward</a:t>
            </a:r>
            <a:r>
              <a:rPr lang="en-US" sz="900" dirty="0">
                <a:cs typeface="Arial" pitchFamily="34" charset="0"/>
                <a:sym typeface="Wingdings"/>
              </a:rPr>
              <a:t> but not avoided</a:t>
            </a:r>
          </a:p>
          <a:p>
            <a:pPr marL="216000" indent="-216000">
              <a:spcAft>
                <a:spcPts val="400"/>
              </a:spcAft>
              <a:buClr>
                <a:srgbClr val="BC204B"/>
              </a:buClr>
              <a:buFont typeface="Wingdings" panose="05000000000000000000" pitchFamily="2" charset="2"/>
              <a:buChar char="û"/>
            </a:pPr>
            <a:r>
              <a:rPr lang="en-US" sz="900" b="1" dirty="0" smtClean="0">
                <a:cs typeface="Arial" pitchFamily="34" charset="0"/>
                <a:sym typeface="Wingdings"/>
              </a:rPr>
              <a:t>Time </a:t>
            </a:r>
            <a:r>
              <a:rPr lang="en-US" sz="900" b="1" dirty="0">
                <a:cs typeface="Arial" pitchFamily="34" charset="0"/>
                <a:sym typeface="Wingdings"/>
              </a:rPr>
              <a:t>pressure to complete the transaction</a:t>
            </a:r>
            <a:r>
              <a:rPr lang="en-US" sz="900" dirty="0">
                <a:cs typeface="Arial" pitchFamily="34" charset="0"/>
                <a:sym typeface="Wingdings"/>
              </a:rPr>
              <a:t> before </a:t>
            </a:r>
            <a:r>
              <a:rPr lang="en-US" sz="900" dirty="0" smtClean="0">
                <a:cs typeface="Arial" pitchFamily="34" charset="0"/>
                <a:sym typeface="Wingdings"/>
              </a:rPr>
              <a:t>the </a:t>
            </a:r>
            <a:r>
              <a:rPr lang="en-US" sz="900" dirty="0">
                <a:cs typeface="Arial" pitchFamily="34" charset="0"/>
                <a:sym typeface="Wingdings"/>
              </a:rPr>
              <a:t>locked box statements are outdated</a:t>
            </a:r>
          </a:p>
          <a:p>
            <a:pPr marL="216000" indent="-216000">
              <a:spcAft>
                <a:spcPts val="400"/>
              </a:spcAft>
              <a:buClr>
                <a:srgbClr val="BC204B"/>
              </a:buClr>
              <a:buFont typeface="Wingdings" panose="05000000000000000000" pitchFamily="2" charset="2"/>
              <a:buChar char="û"/>
            </a:pPr>
            <a:r>
              <a:rPr lang="en-US" sz="900" b="1" dirty="0" smtClean="0">
                <a:cs typeface="Arial" pitchFamily="34" charset="0"/>
                <a:sym typeface="Wingdings"/>
              </a:rPr>
              <a:t>Divergence </a:t>
            </a:r>
            <a:r>
              <a:rPr lang="en-US" sz="900" b="1" dirty="0">
                <a:cs typeface="Arial" pitchFamily="34" charset="0"/>
                <a:sym typeface="Wingdings"/>
              </a:rPr>
              <a:t>between control</a:t>
            </a:r>
            <a:r>
              <a:rPr lang="en-US" sz="900" dirty="0">
                <a:cs typeface="Arial" pitchFamily="34" charset="0"/>
                <a:sym typeface="Wingdings"/>
              </a:rPr>
              <a:t> (seller) </a:t>
            </a:r>
            <a:r>
              <a:rPr lang="en-US" sz="900" b="1" dirty="0">
                <a:cs typeface="Arial" pitchFamily="34" charset="0"/>
                <a:sym typeface="Wingdings"/>
              </a:rPr>
              <a:t>and economic </a:t>
            </a:r>
            <a:r>
              <a:rPr lang="en-US" sz="900" b="1" dirty="0" smtClean="0">
                <a:cs typeface="Arial" pitchFamily="34" charset="0"/>
                <a:sym typeface="Wingdings"/>
              </a:rPr>
              <a:t>risk </a:t>
            </a:r>
            <a:r>
              <a:rPr lang="en-US" sz="900" dirty="0">
                <a:cs typeface="Arial" pitchFamily="34" charset="0"/>
                <a:sym typeface="Wingdings"/>
              </a:rPr>
              <a:t>(buyer) between the locked box and closing </a:t>
            </a:r>
            <a:r>
              <a:rPr lang="en-US" sz="900" dirty="0" smtClean="0">
                <a:cs typeface="Arial" pitchFamily="34" charset="0"/>
                <a:sym typeface="Wingdings"/>
              </a:rPr>
              <a:t>date</a:t>
            </a:r>
            <a:r>
              <a:rPr lang="en-US" sz="900" dirty="0">
                <a:cs typeface="Arial" pitchFamily="34" charset="0"/>
                <a:sym typeface="Wingdings"/>
              </a:rPr>
              <a:t>	requires appropriate insurance in the </a:t>
            </a:r>
            <a:r>
              <a:rPr lang="en-US" sz="900" dirty="0" smtClean="0">
                <a:cs typeface="Arial" pitchFamily="34" charset="0"/>
                <a:sym typeface="Wingdings"/>
              </a:rPr>
              <a:t>SPA</a:t>
            </a:r>
            <a:endParaRPr lang="en-US" sz="900" dirty="0">
              <a:cs typeface="Arial" pitchFamily="34" charset="0"/>
              <a:sym typeface="Wingdings"/>
            </a:endParaRPr>
          </a:p>
        </p:txBody>
      </p:sp>
    </p:spTree>
    <p:extLst>
      <p:ext uri="{BB962C8B-B14F-4D97-AF65-F5344CB8AC3E}">
        <p14:creationId xmlns:p14="http://schemas.microsoft.com/office/powerpoint/2010/main" val="7681333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The purchase price mechanism via price adjustment clauses leaves the economic risk with the seller until closing except for the items not covered by price adjustments, covenants or material adverse change clauses (to be explained at a later stage)</a:t>
            </a:r>
            <a:endParaRPr lang="en-US" b="0" dirty="0">
              <a:solidFill>
                <a:schemeClr val="tx1"/>
              </a:solidFill>
            </a:endParaRPr>
          </a:p>
        </p:txBody>
      </p:sp>
      <p:sp>
        <p:nvSpPr>
          <p:cNvPr id="3" name="Textplatzhalter 2"/>
          <p:cNvSpPr>
            <a:spLocks noGrp="1"/>
          </p:cNvSpPr>
          <p:nvPr>
            <p:ph type="body" sz="quarter" idx="11"/>
          </p:nvPr>
        </p:nvSpPr>
        <p:spPr/>
        <p:txBody>
          <a:bodyPr/>
          <a:lstStyle/>
          <a:p>
            <a:r>
              <a:rPr lang="en-US" dirty="0"/>
              <a:t>Overview of the price adjustment clause mechanism</a:t>
            </a:r>
          </a:p>
          <a:p>
            <a:pPr lvl="2"/>
            <a:r>
              <a:rPr lang="en-US" dirty="0"/>
              <a:t>The financial due diligence based on the last audited financial statements as of 31 December 20XX (reference accounts)</a:t>
            </a:r>
          </a:p>
          <a:p>
            <a:pPr lvl="2"/>
            <a:r>
              <a:rPr lang="en-US" dirty="0"/>
              <a:t>Before the signing date, a preliminary purchase price is defined in combination with the price adjustment clauses</a:t>
            </a:r>
          </a:p>
          <a:p>
            <a:pPr lvl="2"/>
            <a:r>
              <a:rPr lang="en-US" dirty="0"/>
              <a:t>Closing accounts are compiled in order to determine the final purchase price</a:t>
            </a:r>
          </a:p>
          <a:p>
            <a:pPr lvl="2"/>
            <a:r>
              <a:rPr lang="en-US" dirty="0"/>
              <a:t>The preliminary purchase price is adjusted to reflect differences between selected balance sheet items in the closing accounts and reference accounts</a:t>
            </a:r>
          </a:p>
          <a:p>
            <a:pPr lvl="2"/>
            <a:r>
              <a:rPr lang="en-US" dirty="0"/>
              <a:t>Purchase price adjustments are typically defined in relation to specific target values at the closing date which generate one-for-one price adjustments</a:t>
            </a:r>
          </a:p>
          <a:p>
            <a:pPr lvl="2"/>
            <a:r>
              <a:rPr lang="en-US" dirty="0"/>
              <a:t>Risks and rewards do not fully pass to the buyer until the closing date</a:t>
            </a:r>
          </a:p>
          <a:p>
            <a:pPr lvl="2"/>
            <a:r>
              <a:rPr lang="en-US" dirty="0"/>
              <a:t>The buyer assumes risks for items not covered by price adjustments on signing and will usually seek protection in these areas through "covenants of conduct" or "material adverse change" clauses in the SPA</a:t>
            </a:r>
          </a:p>
        </p:txBody>
      </p:sp>
      <p:sp>
        <p:nvSpPr>
          <p:cNvPr id="4" name="Titel 3"/>
          <p:cNvSpPr>
            <a:spLocks noGrp="1"/>
          </p:cNvSpPr>
          <p:nvPr>
            <p:ph type="title"/>
          </p:nvPr>
        </p:nvSpPr>
        <p:spPr/>
        <p:txBody>
          <a:bodyPr/>
          <a:lstStyle/>
          <a:p>
            <a:r>
              <a:rPr lang="en-US" dirty="0"/>
              <a:t>Purchase price mechanisms: Price adjustment clauses </a:t>
            </a:r>
            <a:r>
              <a:rPr lang="en-US" dirty="0" smtClean="0"/>
              <a:t>(</a:t>
            </a:r>
            <a:r>
              <a:rPr lang="en-US" dirty="0"/>
              <a:t>1/3)</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cxnSp>
        <p:nvCxnSpPr>
          <p:cNvPr id="12" name="Straight Arrow Connector 6"/>
          <p:cNvCxnSpPr/>
          <p:nvPr/>
        </p:nvCxnSpPr>
        <p:spPr>
          <a:xfrm>
            <a:off x="2464077" y="4502318"/>
            <a:ext cx="6839296" cy="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7"/>
          <p:cNvSpPr/>
          <p:nvPr/>
        </p:nvSpPr>
        <p:spPr>
          <a:xfrm>
            <a:off x="2464077" y="3710273"/>
            <a:ext cx="1052199" cy="32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smtClean="0"/>
              <a:t>Reference accounts</a:t>
            </a:r>
            <a:endParaRPr lang="en-US" sz="900" b="1" dirty="0"/>
          </a:p>
        </p:txBody>
      </p:sp>
      <p:sp>
        <p:nvSpPr>
          <p:cNvPr id="14" name="Rectangle 8"/>
          <p:cNvSpPr/>
          <p:nvPr/>
        </p:nvSpPr>
        <p:spPr>
          <a:xfrm>
            <a:off x="5201764" y="3710273"/>
            <a:ext cx="1363161" cy="32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t>Determining preliminary purchase price</a:t>
            </a:r>
          </a:p>
        </p:txBody>
      </p:sp>
      <p:sp>
        <p:nvSpPr>
          <p:cNvPr id="15" name="Rectangle 9"/>
          <p:cNvSpPr/>
          <p:nvPr/>
        </p:nvSpPr>
        <p:spPr>
          <a:xfrm>
            <a:off x="6667502" y="3710273"/>
            <a:ext cx="2635872" cy="32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t>Compilation of closing accounts and fixing final purchase price; purchase price adjustments</a:t>
            </a:r>
          </a:p>
        </p:txBody>
      </p:sp>
      <p:sp>
        <p:nvSpPr>
          <p:cNvPr id="16" name="TextBox 11"/>
          <p:cNvSpPr txBox="1"/>
          <p:nvPr/>
        </p:nvSpPr>
        <p:spPr>
          <a:xfrm>
            <a:off x="2551760" y="4314869"/>
            <a:ext cx="876833" cy="138499"/>
          </a:xfrm>
          <a:prstGeom prst="rect">
            <a:avLst/>
          </a:prstGeom>
          <a:noFill/>
        </p:spPr>
        <p:txBody>
          <a:bodyPr wrap="square" lIns="0" tIns="0" rIns="0" bIns="0" rtlCol="0">
            <a:spAutoFit/>
          </a:bodyPr>
          <a:lstStyle/>
          <a:p>
            <a:pPr algn="ctr"/>
            <a:r>
              <a:rPr lang="en-US" sz="900" dirty="0" smtClean="0">
                <a:solidFill>
                  <a:schemeClr val="tx2"/>
                </a:solidFill>
                <a:latin typeface="Arial" pitchFamily="34" charset="0"/>
                <a:cs typeface="Arial" pitchFamily="34" charset="0"/>
              </a:rPr>
              <a:t>31 Dec 20XX</a:t>
            </a:r>
          </a:p>
        </p:txBody>
      </p:sp>
      <p:sp>
        <p:nvSpPr>
          <p:cNvPr id="17" name="TextBox 12"/>
          <p:cNvSpPr txBox="1"/>
          <p:nvPr/>
        </p:nvSpPr>
        <p:spPr>
          <a:xfrm>
            <a:off x="5445309" y="4314869"/>
            <a:ext cx="876833" cy="138499"/>
          </a:xfrm>
          <a:prstGeom prst="rect">
            <a:avLst/>
          </a:prstGeom>
          <a:noFill/>
        </p:spPr>
        <p:txBody>
          <a:bodyPr wrap="square" lIns="0" tIns="0" rIns="0" bIns="0" rtlCol="0">
            <a:spAutoFit/>
          </a:bodyPr>
          <a:lstStyle/>
          <a:p>
            <a:pPr algn="ctr"/>
            <a:r>
              <a:rPr lang="en-US" sz="900" dirty="0" smtClean="0">
                <a:solidFill>
                  <a:schemeClr val="tx2"/>
                </a:solidFill>
                <a:latin typeface="Arial" pitchFamily="34" charset="0"/>
                <a:cs typeface="Arial" pitchFamily="34" charset="0"/>
              </a:rPr>
              <a:t>28 Feb 20XX</a:t>
            </a:r>
          </a:p>
        </p:txBody>
      </p:sp>
      <p:sp>
        <p:nvSpPr>
          <p:cNvPr id="18" name="TextBox 13"/>
          <p:cNvSpPr txBox="1"/>
          <p:nvPr/>
        </p:nvSpPr>
        <p:spPr>
          <a:xfrm>
            <a:off x="8338857" y="4314869"/>
            <a:ext cx="876833" cy="138499"/>
          </a:xfrm>
          <a:prstGeom prst="rect">
            <a:avLst/>
          </a:prstGeom>
          <a:noFill/>
        </p:spPr>
        <p:txBody>
          <a:bodyPr wrap="square" lIns="0" tIns="0" rIns="0" bIns="0" rtlCol="0">
            <a:spAutoFit/>
          </a:bodyPr>
          <a:lstStyle/>
          <a:p>
            <a:pPr algn="ctr"/>
            <a:r>
              <a:rPr lang="en-US" sz="900" dirty="0" smtClean="0">
                <a:solidFill>
                  <a:schemeClr val="tx2"/>
                </a:solidFill>
                <a:latin typeface="Arial" pitchFamily="34" charset="0"/>
                <a:cs typeface="Arial" pitchFamily="34" charset="0"/>
              </a:rPr>
              <a:t>31 May 20XX</a:t>
            </a:r>
          </a:p>
        </p:txBody>
      </p:sp>
      <p:cxnSp>
        <p:nvCxnSpPr>
          <p:cNvPr id="19" name="Straight Arrow Connector 14"/>
          <p:cNvCxnSpPr/>
          <p:nvPr/>
        </p:nvCxnSpPr>
        <p:spPr>
          <a:xfrm>
            <a:off x="5883725" y="4032170"/>
            <a:ext cx="0" cy="21600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8"/>
          <p:cNvSpPr txBox="1"/>
          <p:nvPr/>
        </p:nvSpPr>
        <p:spPr>
          <a:xfrm>
            <a:off x="2529891" y="4743180"/>
            <a:ext cx="920572" cy="2769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Balance sheet reference date</a:t>
            </a:r>
          </a:p>
        </p:txBody>
      </p:sp>
      <p:cxnSp>
        <p:nvCxnSpPr>
          <p:cNvPr id="21" name="Straight Arrow Connector 22"/>
          <p:cNvCxnSpPr/>
          <p:nvPr/>
        </p:nvCxnSpPr>
        <p:spPr>
          <a:xfrm>
            <a:off x="8777273" y="4032170"/>
            <a:ext cx="0" cy="21600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3"/>
          <p:cNvCxnSpPr/>
          <p:nvPr/>
        </p:nvCxnSpPr>
        <p:spPr>
          <a:xfrm>
            <a:off x="2990177" y="4032170"/>
            <a:ext cx="0" cy="21600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5"/>
          <p:cNvCxnSpPr/>
          <p:nvPr/>
        </p:nvCxnSpPr>
        <p:spPr>
          <a:xfrm>
            <a:off x="2990177" y="4502318"/>
            <a:ext cx="0" cy="216000"/>
          </a:xfrm>
          <a:prstGeom prst="straightConnector1">
            <a:avLst/>
          </a:prstGeom>
          <a:ln>
            <a:solidFill>
              <a:srgbClr val="747678"/>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6"/>
          <p:cNvCxnSpPr/>
          <p:nvPr/>
        </p:nvCxnSpPr>
        <p:spPr>
          <a:xfrm>
            <a:off x="5883725" y="4502318"/>
            <a:ext cx="0" cy="324000"/>
          </a:xfrm>
          <a:prstGeom prst="straightConnector1">
            <a:avLst/>
          </a:prstGeom>
          <a:ln>
            <a:solidFill>
              <a:srgbClr val="747678"/>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7"/>
          <p:cNvCxnSpPr/>
          <p:nvPr/>
        </p:nvCxnSpPr>
        <p:spPr>
          <a:xfrm>
            <a:off x="8777273" y="4502318"/>
            <a:ext cx="0" cy="324000"/>
          </a:xfrm>
          <a:prstGeom prst="straightConnector1">
            <a:avLst/>
          </a:prstGeom>
          <a:ln>
            <a:solidFill>
              <a:srgbClr val="747678"/>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31" name="TextBox 29"/>
          <p:cNvSpPr txBox="1"/>
          <p:nvPr/>
        </p:nvSpPr>
        <p:spPr>
          <a:xfrm>
            <a:off x="3603960" y="4718342"/>
            <a:ext cx="92057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Due Diligence</a:t>
            </a:r>
          </a:p>
        </p:txBody>
      </p:sp>
      <p:sp>
        <p:nvSpPr>
          <p:cNvPr id="32" name="TextBox 30"/>
          <p:cNvSpPr txBox="1"/>
          <p:nvPr/>
        </p:nvSpPr>
        <p:spPr>
          <a:xfrm>
            <a:off x="4524736" y="4718342"/>
            <a:ext cx="92057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Negotiation</a:t>
            </a:r>
          </a:p>
        </p:txBody>
      </p:sp>
      <p:sp>
        <p:nvSpPr>
          <p:cNvPr id="33" name="TextBox 32"/>
          <p:cNvSpPr txBox="1"/>
          <p:nvPr/>
        </p:nvSpPr>
        <p:spPr>
          <a:xfrm>
            <a:off x="5357684" y="4862358"/>
            <a:ext cx="105208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Signing</a:t>
            </a:r>
          </a:p>
        </p:txBody>
      </p:sp>
      <p:sp>
        <p:nvSpPr>
          <p:cNvPr id="34" name="TextBox 33"/>
          <p:cNvSpPr txBox="1"/>
          <p:nvPr/>
        </p:nvSpPr>
        <p:spPr>
          <a:xfrm>
            <a:off x="8251232" y="4862358"/>
            <a:ext cx="105208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Closing</a:t>
            </a:r>
          </a:p>
        </p:txBody>
      </p:sp>
      <p:cxnSp>
        <p:nvCxnSpPr>
          <p:cNvPr id="36" name="Straight Arrow Connector 35"/>
          <p:cNvCxnSpPr/>
          <p:nvPr/>
        </p:nvCxnSpPr>
        <p:spPr>
          <a:xfrm>
            <a:off x="2464077" y="5366414"/>
            <a:ext cx="6313196" cy="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3992880" y="5283495"/>
            <a:ext cx="1263725" cy="138499"/>
          </a:xfrm>
          <a:prstGeom prst="rect">
            <a:avLst/>
          </a:prstGeom>
          <a:solidFill>
            <a:schemeClr val="bg1"/>
          </a:solidFill>
        </p:spPr>
        <p:txBody>
          <a:bodyPr wrap="square" lIns="0" tIns="0" rIns="0" bIns="0" rtlCol="0">
            <a:spAutoFit/>
          </a:bodyPr>
          <a:lstStyle/>
          <a:p>
            <a:pPr algn="ctr"/>
            <a:r>
              <a:rPr lang="en-US" sz="900" dirty="0">
                <a:latin typeface="Arial" pitchFamily="34" charset="0"/>
                <a:cs typeface="Arial" pitchFamily="34" charset="0"/>
              </a:rPr>
              <a:t>Guarantees</a:t>
            </a:r>
          </a:p>
        </p:txBody>
      </p:sp>
      <p:sp>
        <p:nvSpPr>
          <p:cNvPr id="38" name="Rectangle 37"/>
          <p:cNvSpPr/>
          <p:nvPr/>
        </p:nvSpPr>
        <p:spPr>
          <a:xfrm>
            <a:off x="2464077" y="5526084"/>
            <a:ext cx="6838536" cy="14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p:cNvSpPr/>
          <p:nvPr/>
        </p:nvSpPr>
        <p:spPr>
          <a:xfrm>
            <a:off x="8772188" y="5526084"/>
            <a:ext cx="530425" cy="14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ight Brace 39"/>
          <p:cNvSpPr/>
          <p:nvPr/>
        </p:nvSpPr>
        <p:spPr>
          <a:xfrm rot="5400000">
            <a:off x="4010246" y="4361334"/>
            <a:ext cx="108000" cy="482204"/>
          </a:xfrm>
          <a:prstGeom prst="rightBrace">
            <a:avLst>
              <a:gd name="adj1" fmla="val 0"/>
              <a:gd name="adj2"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dirty="0"/>
          </a:p>
        </p:txBody>
      </p:sp>
      <p:sp>
        <p:nvSpPr>
          <p:cNvPr id="41" name="Right Brace 40"/>
          <p:cNvSpPr/>
          <p:nvPr/>
        </p:nvSpPr>
        <p:spPr>
          <a:xfrm rot="5400000">
            <a:off x="4931023" y="4164068"/>
            <a:ext cx="108000" cy="876735"/>
          </a:xfrm>
          <a:prstGeom prst="rightBrace">
            <a:avLst>
              <a:gd name="adj1" fmla="val 0"/>
              <a:gd name="adj2"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dirty="0"/>
          </a:p>
        </p:txBody>
      </p:sp>
      <p:cxnSp>
        <p:nvCxnSpPr>
          <p:cNvPr id="42" name="Straight Arrow Connector 41"/>
          <p:cNvCxnSpPr/>
          <p:nvPr/>
        </p:nvCxnSpPr>
        <p:spPr>
          <a:xfrm>
            <a:off x="5883725" y="5065445"/>
            <a:ext cx="2893548" cy="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3"/>
          <p:cNvCxnSpPr/>
          <p:nvPr/>
        </p:nvCxnSpPr>
        <p:spPr>
          <a:xfrm>
            <a:off x="5883725" y="5019952"/>
            <a:ext cx="0" cy="468000"/>
          </a:xfrm>
          <a:prstGeom prst="straightConnector1">
            <a:avLst/>
          </a:prstGeom>
          <a:ln>
            <a:solidFill>
              <a:srgbClr val="747678"/>
            </a:solidFill>
            <a:prstDash val="sysDash"/>
            <a:tailEnd type="none"/>
          </a:ln>
        </p:spPr>
        <p:style>
          <a:lnRef idx="1">
            <a:schemeClr val="accent1"/>
          </a:lnRef>
          <a:fillRef idx="0">
            <a:schemeClr val="accent1"/>
          </a:fillRef>
          <a:effectRef idx="0">
            <a:schemeClr val="accent1"/>
          </a:effectRef>
          <a:fontRef idx="minor">
            <a:schemeClr val="tx1"/>
          </a:fontRef>
        </p:style>
      </p:cxnSp>
      <p:cxnSp>
        <p:nvCxnSpPr>
          <p:cNvPr id="44" name="Straight Arrow Connector 44"/>
          <p:cNvCxnSpPr/>
          <p:nvPr/>
        </p:nvCxnSpPr>
        <p:spPr>
          <a:xfrm>
            <a:off x="8777273" y="5019952"/>
            <a:ext cx="0" cy="468000"/>
          </a:xfrm>
          <a:prstGeom prst="straightConnector1">
            <a:avLst/>
          </a:prstGeom>
          <a:ln>
            <a:solidFill>
              <a:srgbClr val="747678"/>
            </a:solidFill>
            <a:prstDash val="sysDash"/>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6"/>
          <p:cNvCxnSpPr/>
          <p:nvPr/>
        </p:nvCxnSpPr>
        <p:spPr>
          <a:xfrm>
            <a:off x="2990177" y="5039879"/>
            <a:ext cx="0" cy="468000"/>
          </a:xfrm>
          <a:prstGeom prst="straightConnector1">
            <a:avLst/>
          </a:prstGeom>
          <a:ln>
            <a:solidFill>
              <a:srgbClr val="747678"/>
            </a:solidFill>
            <a:prstDash val="sysDash"/>
            <a:tailEnd type="none"/>
          </a:ln>
        </p:spPr>
        <p:style>
          <a:lnRef idx="1">
            <a:schemeClr val="accent1"/>
          </a:lnRef>
          <a:fillRef idx="0">
            <a:schemeClr val="accent1"/>
          </a:fillRef>
          <a:effectRef idx="0">
            <a:schemeClr val="accent1"/>
          </a:effectRef>
          <a:fontRef idx="minor">
            <a:schemeClr val="tx1"/>
          </a:fontRef>
        </p:style>
      </p:cxnSp>
      <p:sp>
        <p:nvSpPr>
          <p:cNvPr id="46" name="TextBox 47"/>
          <p:cNvSpPr txBox="1"/>
          <p:nvPr/>
        </p:nvSpPr>
        <p:spPr>
          <a:xfrm>
            <a:off x="9219314" y="4436423"/>
            <a:ext cx="306857" cy="138499"/>
          </a:xfrm>
          <a:prstGeom prst="rect">
            <a:avLst/>
          </a:prstGeom>
          <a:noFill/>
        </p:spPr>
        <p:txBody>
          <a:bodyPr wrap="square" lIns="0" tIns="0" rIns="0" bIns="0" rtlCol="0">
            <a:spAutoFit/>
          </a:bodyPr>
          <a:lstStyle/>
          <a:p>
            <a:pPr algn="ctr"/>
            <a:r>
              <a:rPr lang="en-US" sz="900" dirty="0" smtClean="0">
                <a:latin typeface="Arial" pitchFamily="34" charset="0"/>
                <a:cs typeface="Arial" pitchFamily="34" charset="0"/>
              </a:rPr>
              <a:t>t</a:t>
            </a:r>
          </a:p>
        </p:txBody>
      </p:sp>
      <p:sp>
        <p:nvSpPr>
          <p:cNvPr id="47" name="Rectangle 52"/>
          <p:cNvSpPr>
            <a:spLocks/>
          </p:cNvSpPr>
          <p:nvPr/>
        </p:nvSpPr>
        <p:spPr>
          <a:xfrm>
            <a:off x="2464077" y="5772700"/>
            <a:ext cx="1534287"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700" dirty="0" smtClean="0"/>
              <a:t>Sellers‘ risk and rewards</a:t>
            </a:r>
            <a:endParaRPr lang="en-US" sz="700" dirty="0"/>
          </a:p>
        </p:txBody>
      </p:sp>
      <p:sp>
        <p:nvSpPr>
          <p:cNvPr id="48" name="Rectangle 53"/>
          <p:cNvSpPr>
            <a:spLocks/>
          </p:cNvSpPr>
          <p:nvPr/>
        </p:nvSpPr>
        <p:spPr>
          <a:xfrm>
            <a:off x="2464077" y="5918800"/>
            <a:ext cx="1534287"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700" dirty="0" smtClean="0"/>
              <a:t>Buyer‘ risk and rewards</a:t>
            </a:r>
          </a:p>
        </p:txBody>
      </p:sp>
      <p:sp>
        <p:nvSpPr>
          <p:cNvPr id="49" name="TextBox 34"/>
          <p:cNvSpPr txBox="1"/>
          <p:nvPr/>
        </p:nvSpPr>
        <p:spPr>
          <a:xfrm>
            <a:off x="6667501" y="4992271"/>
            <a:ext cx="1549436" cy="138499"/>
          </a:xfrm>
          <a:prstGeom prst="rect">
            <a:avLst/>
          </a:prstGeom>
          <a:solidFill>
            <a:schemeClr val="bg1"/>
          </a:solidFill>
        </p:spPr>
        <p:txBody>
          <a:bodyPr wrap="square" lIns="0" tIns="0" rIns="0" bIns="0" rtlCol="0">
            <a:spAutoFit/>
          </a:bodyPr>
          <a:lstStyle/>
          <a:p>
            <a:pPr algn="ctr"/>
            <a:r>
              <a:rPr lang="en-US" sz="900" dirty="0">
                <a:latin typeface="Arial" pitchFamily="34" charset="0"/>
                <a:cs typeface="Arial" pitchFamily="34" charset="0"/>
              </a:rPr>
              <a:t>Covenants of conduct</a:t>
            </a:r>
          </a:p>
        </p:txBody>
      </p:sp>
    </p:spTree>
    <p:extLst>
      <p:ext uri="{BB962C8B-B14F-4D97-AF65-F5344CB8AC3E}">
        <p14:creationId xmlns:p14="http://schemas.microsoft.com/office/powerpoint/2010/main" val="17499657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fontAlgn="base"/>
            <a:r>
              <a:rPr lang="en-US" dirty="0"/>
              <a:t>Frequently used price adjustment criteria:</a:t>
            </a:r>
          </a:p>
          <a:p>
            <a:pPr lvl="2" fontAlgn="base"/>
            <a:r>
              <a:rPr lang="en-US" dirty="0" smtClean="0"/>
              <a:t>Cash/Net </a:t>
            </a:r>
            <a:r>
              <a:rPr lang="en-US" dirty="0"/>
              <a:t>Debt</a:t>
            </a:r>
          </a:p>
          <a:p>
            <a:pPr lvl="2" fontAlgn="base"/>
            <a:r>
              <a:rPr lang="en-US" dirty="0"/>
              <a:t>Working Capital</a:t>
            </a:r>
          </a:p>
          <a:p>
            <a:pPr lvl="2" fontAlgn="base"/>
            <a:r>
              <a:rPr lang="en-US" dirty="0" smtClean="0"/>
              <a:t>Equity/Net </a:t>
            </a:r>
            <a:r>
              <a:rPr lang="en-US" dirty="0"/>
              <a:t>Assets</a:t>
            </a:r>
          </a:p>
          <a:p>
            <a:pPr lvl="2" fontAlgn="base"/>
            <a:r>
              <a:rPr lang="en-US" dirty="0"/>
              <a:t>Turnover</a:t>
            </a:r>
          </a:p>
          <a:p>
            <a:pPr lvl="2" fontAlgn="base"/>
            <a:r>
              <a:rPr lang="en-US" dirty="0"/>
              <a:t>Earnings</a:t>
            </a:r>
          </a:p>
          <a:p>
            <a:pPr lvl="2" fontAlgn="base"/>
            <a:r>
              <a:rPr lang="en-US" dirty="0"/>
              <a:t>Other</a:t>
            </a:r>
          </a:p>
        </p:txBody>
      </p:sp>
      <p:sp>
        <p:nvSpPr>
          <p:cNvPr id="4" name="Titel 3"/>
          <p:cNvSpPr>
            <a:spLocks noGrp="1"/>
          </p:cNvSpPr>
          <p:nvPr>
            <p:ph type="title"/>
          </p:nvPr>
        </p:nvSpPr>
        <p:spPr/>
        <p:txBody>
          <a:bodyPr/>
          <a:lstStyle/>
          <a:p>
            <a:r>
              <a:rPr lang="en-US" dirty="0"/>
              <a:t>Purchase price mechanisms: Price adjustment clauses </a:t>
            </a:r>
            <a:r>
              <a:rPr lang="en-US" dirty="0" smtClean="0"/>
              <a:t>(2/3</a:t>
            </a:r>
            <a:r>
              <a:rPr lang="en-US" dirty="0"/>
              <a:t>)</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sp>
        <p:nvSpPr>
          <p:cNvPr id="7" name="Textplatzhalter 2"/>
          <p:cNvSpPr>
            <a:spLocks noGrp="1"/>
          </p:cNvSpPr>
          <p:nvPr>
            <p:ph type="body" sz="quarter" idx="11"/>
          </p:nvPr>
        </p:nvSpPr>
        <p:spPr>
          <a:xfrm>
            <a:off x="2451100" y="3619500"/>
            <a:ext cx="6965950" cy="2401888"/>
          </a:xfrm>
        </p:spPr>
        <p:txBody>
          <a:bodyPr/>
          <a:lstStyle/>
          <a:p>
            <a:r>
              <a:rPr lang="en-US" dirty="0"/>
              <a:t>Explanation of a typical purchase price adjustment mechanism (based on closing accounts)</a:t>
            </a:r>
          </a:p>
          <a:p>
            <a:pPr lvl="2"/>
            <a:r>
              <a:rPr lang="en-US" dirty="0"/>
              <a:t>The purchase price adjustment mechanism follows the above table. The SPA contains:</a:t>
            </a:r>
          </a:p>
          <a:p>
            <a:pPr lvl="3"/>
            <a:r>
              <a:rPr lang="en-US" dirty="0"/>
              <a:t>The enterprise value as a fixed number</a:t>
            </a:r>
          </a:p>
          <a:p>
            <a:pPr lvl="3"/>
            <a:r>
              <a:rPr lang="en-US" dirty="0"/>
              <a:t>A definition of net debt, ideally with a sample calculation based on a balance sheet date in the past</a:t>
            </a:r>
          </a:p>
          <a:p>
            <a:pPr lvl="3"/>
            <a:r>
              <a:rPr lang="en-US" dirty="0"/>
              <a:t>The target working capital as a fixed number</a:t>
            </a:r>
          </a:p>
          <a:p>
            <a:pPr lvl="3"/>
            <a:r>
              <a:rPr lang="en-US" dirty="0"/>
              <a:t>A definition of working capital </a:t>
            </a:r>
          </a:p>
          <a:p>
            <a:pPr lvl="3"/>
            <a:r>
              <a:rPr lang="en-US" dirty="0"/>
              <a:t>Other adaptation mechanisms are possible, for example, a CAPEX adjustment when the actual investments fall short of the investment plan</a:t>
            </a:r>
          </a:p>
          <a:p>
            <a:pPr lvl="2"/>
            <a:r>
              <a:rPr lang="en-US" dirty="0"/>
              <a:t>The definition of net debt and working capital as well as the determination of the target working capital is typically based on due diligence results</a:t>
            </a:r>
          </a:p>
          <a:p>
            <a:pPr lvl="2"/>
            <a:r>
              <a:rPr lang="en-US" dirty="0"/>
              <a:t>If all closing conditions of the SPA (e.g. antitrust approval, board approval, etc.) are met, the transaction and the contract is closed (“closing”) and the completion/ closing accounts will be compiled on the basis of which net debt and working capital and hence the purchase price to be paid are determined</a:t>
            </a:r>
          </a:p>
        </p:txBody>
      </p:sp>
      <p:graphicFrame>
        <p:nvGraphicFramePr>
          <p:cNvPr id="8" name="Group 55"/>
          <p:cNvGraphicFramePr>
            <a:graphicFrameLocks noGrp="1"/>
          </p:cNvGraphicFramePr>
          <p:nvPr>
            <p:extLst>
              <p:ext uri="{D42A27DB-BD31-4B8C-83A1-F6EECF244321}">
                <p14:modId xmlns:p14="http://schemas.microsoft.com/office/powerpoint/2010/main" val="2574563517"/>
              </p:ext>
            </p:extLst>
          </p:nvPr>
        </p:nvGraphicFramePr>
        <p:xfrm>
          <a:off x="2465120" y="1761938"/>
          <a:ext cx="6951930" cy="1333800"/>
        </p:xfrm>
        <a:graphic>
          <a:graphicData uri="http://schemas.openxmlformats.org/drawingml/2006/table">
            <a:tbl>
              <a:tblPr/>
              <a:tblGrid>
                <a:gridCol w="3103604"/>
                <a:gridCol w="2658716"/>
                <a:gridCol w="1189610"/>
              </a:tblGrid>
              <a:tr h="288000">
                <a:tc gridSpan="3">
                  <a:txBody>
                    <a:bodyPr/>
                    <a:lstStyle/>
                    <a:p>
                      <a:pPr marL="0" marR="0" lvl="0" indent="0" algn="l" defTabSz="914400" rtl="0" eaLnBrk="1" fontAlgn="base" latinLnBrk="0" hangingPunct="1">
                        <a:lnSpc>
                          <a:spcPct val="100000"/>
                        </a:lnSpc>
                        <a:spcBef>
                          <a:spcPct val="40000"/>
                        </a:spcBef>
                        <a:spcAft>
                          <a:spcPct val="0"/>
                        </a:spcAft>
                        <a:buClrTx/>
                        <a:buSzPct val="105000"/>
                        <a:buFontTx/>
                        <a:buNone/>
                        <a:tabLst/>
                      </a:pPr>
                      <a:r>
                        <a:rPr kumimoji="0" lang="en-US" sz="900" b="1" i="0" u="none" strike="noStrike" cap="none" normalizeH="0" baseline="0" dirty="0" smtClean="0">
                          <a:ln>
                            <a:noFill/>
                          </a:ln>
                          <a:solidFill>
                            <a:schemeClr val="bg1"/>
                          </a:solidFill>
                          <a:effectLst/>
                          <a:latin typeface="Arial" charset="0"/>
                          <a:cs typeface="Arial" charset="0"/>
                        </a:rPr>
                        <a:t>Typical price adjustment </a:t>
                      </a:r>
                    </a:p>
                  </a:txBody>
                  <a:tcPr marL="39000" marR="39000" marT="36000" marB="36000" anchor="ctr"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hMerge="1">
                  <a:txBody>
                    <a:bodyPr/>
                    <a:lstStyle/>
                    <a:p>
                      <a:endParaRPr lang="en-GB"/>
                    </a:p>
                  </a:txBody>
                  <a:tcPr/>
                </a:tc>
                <a:tc hMerge="1">
                  <a:txBody>
                    <a:bodyPr/>
                    <a:lstStyle/>
                    <a:p>
                      <a:endParaRPr lang="en-GB"/>
                    </a:p>
                  </a:txBody>
                  <a:tcPr/>
                </a:tc>
              </a:tr>
              <a:tr h="180000">
                <a:tc gridSpan="3">
                  <a:txBody>
                    <a:bodyPr/>
                    <a:lstStyle/>
                    <a:p>
                      <a:pPr marL="0" marR="0" lvl="0" indent="0" algn="l" defTabSz="914400" rtl="0" eaLnBrk="1" fontAlgn="base" latinLnBrk="0" hangingPunct="1">
                        <a:lnSpc>
                          <a:spcPct val="100000"/>
                        </a:lnSpc>
                        <a:spcBef>
                          <a:spcPts val="0"/>
                        </a:spcBef>
                        <a:spcAft>
                          <a:spcPct val="0"/>
                        </a:spcAft>
                        <a:buClrTx/>
                        <a:buSzPct val="105000"/>
                        <a:buFontTx/>
                        <a:buNone/>
                        <a:tabLst/>
                      </a:pPr>
                      <a:r>
                        <a:rPr kumimoji="0" lang="en-US" sz="900" b="1" i="0" u="none" strike="noStrike" cap="none" normalizeH="0" baseline="0" dirty="0" smtClean="0">
                          <a:ln>
                            <a:noFill/>
                          </a:ln>
                          <a:solidFill>
                            <a:srgbClr val="0C2D83"/>
                          </a:solidFill>
                          <a:effectLst/>
                          <a:latin typeface="Arial" charset="0"/>
                          <a:cs typeface="Arial" charset="0"/>
                        </a:rPr>
                        <a:t>€m</a:t>
                      </a:r>
                    </a:p>
                  </a:txBody>
                  <a:tcPr marL="39000" marR="39000" marT="36000" marB="36000"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r" defTabSz="914400" rtl="0" eaLnBrk="1" fontAlgn="base" latinLnBrk="0" hangingPunct="1">
                        <a:lnSpc>
                          <a:spcPct val="100000"/>
                        </a:lnSpc>
                        <a:spcBef>
                          <a:spcPct val="40000"/>
                        </a:spcBef>
                        <a:spcAft>
                          <a:spcPct val="0"/>
                        </a:spcAft>
                        <a:buClrTx/>
                        <a:buSzPct val="105000"/>
                        <a:buFontTx/>
                        <a:buNone/>
                        <a:tabLst/>
                      </a:pPr>
                      <a:endParaRPr kumimoji="0" lang="en-US" sz="1100" b="0" i="0" u="none" strike="noStrike" cap="none" normalizeH="0" baseline="0" dirty="0" smtClean="0">
                        <a:ln>
                          <a:noFill/>
                        </a:ln>
                        <a:solidFill>
                          <a:srgbClr val="0C2D83"/>
                        </a:solidFill>
                        <a:effectLst/>
                        <a:latin typeface="Arial" charset="0"/>
                        <a:cs typeface="Arial" charset="0"/>
                      </a:endParaRPr>
                    </a:p>
                  </a:txBody>
                  <a:tcPr marL="39000" marR="39000" marT="36000" marB="36000" horzOverflow="overflow">
                    <a:lnL>
                      <a:noFill/>
                    </a:lnL>
                    <a:lnR>
                      <a:noFill/>
                    </a:lnR>
                    <a:lnT w="9525" cap="flat" cmpd="sng" algn="ctr">
                      <a:solidFill>
                        <a:srgbClr val="409DAD"/>
                      </a:solidFill>
                      <a:prstDash val="solid"/>
                      <a:round/>
                      <a:headEnd type="none" w="med" len="med"/>
                      <a:tailEnd type="none" w="med" len="med"/>
                    </a:lnT>
                    <a:lnB w="9525" cap="flat" cmpd="sng" algn="ctr">
                      <a:solidFill>
                        <a:srgbClr val="409DAD"/>
                      </a:solidFill>
                      <a:prstDash val="solid"/>
                      <a:round/>
                      <a:headEnd type="none" w="med" len="med"/>
                      <a:tailEnd type="none" w="med" len="med"/>
                    </a:lnB>
                    <a:lnTlToBr>
                      <a:noFill/>
                    </a:lnTlToBr>
                    <a:lnBlToTr>
                      <a:noFill/>
                    </a:lnBlToTr>
                    <a:solidFill>
                      <a:schemeClr val="bg1"/>
                    </a:solidFill>
                  </a:tcPr>
                </a:tc>
                <a:tc hMerge="1">
                  <a:txBody>
                    <a:bodyPr/>
                    <a:lstStyle/>
                    <a:p>
                      <a:endParaRPr lang="en-GB"/>
                    </a:p>
                  </a:txBody>
                  <a:tcPr/>
                </a:tc>
              </a:tr>
              <a:tr h="180000">
                <a:tc>
                  <a:txBody>
                    <a:bodyPr/>
                    <a:lstStyle/>
                    <a:p>
                      <a:pPr marL="0" marR="0" lvl="0" indent="0" algn="l" defTabSz="914400" rtl="0" eaLnBrk="1" fontAlgn="base" latinLnBrk="0" hangingPunct="1">
                        <a:lnSpc>
                          <a:spcPct val="100000"/>
                        </a:lnSpc>
                        <a:spcBef>
                          <a:spcPts val="0"/>
                        </a:spcBef>
                        <a:spcAft>
                          <a:spcPct val="0"/>
                        </a:spcAft>
                        <a:buClrTx/>
                        <a:buSzPct val="105000"/>
                        <a:buFontTx/>
                        <a:buNone/>
                        <a:tabLst/>
                      </a:pPr>
                      <a:r>
                        <a:rPr kumimoji="0" lang="en-US" sz="900" b="1" i="0" u="none" strike="noStrike" cap="none" normalizeH="0" baseline="0" noProof="0" dirty="0" smtClean="0">
                          <a:ln>
                            <a:noFill/>
                          </a:ln>
                          <a:solidFill>
                            <a:schemeClr val="tx1"/>
                          </a:solidFill>
                          <a:effectLst/>
                          <a:latin typeface="Arial" charset="0"/>
                          <a:cs typeface="Arial" charset="0"/>
                        </a:rPr>
                        <a:t>Enterprise Value</a:t>
                      </a:r>
                      <a:endParaRPr kumimoji="0" lang="en-US" sz="900" b="1" i="0" u="none" strike="noStrike" cap="none" normalizeH="0" baseline="0" dirty="0" smtClean="0">
                        <a:ln>
                          <a:noFill/>
                        </a:ln>
                        <a:solidFill>
                          <a:schemeClr val="tx1"/>
                        </a:solidFill>
                        <a:effectLst/>
                        <a:latin typeface="Arial" charset="0"/>
                        <a:cs typeface="Arial" charset="0"/>
                      </a:endParaRPr>
                    </a:p>
                  </a:txBody>
                  <a:tcPr marL="39000" marR="39000" marT="36000" marB="36000" anchor="ctr" horzOverflow="overflow">
                    <a:lnL w="9525" cap="flat" cmpd="sng" algn="ctr">
                      <a:solidFill>
                        <a:schemeClr val="tx2"/>
                      </a:solidFill>
                      <a:prstDash val="solid"/>
                      <a:round/>
                      <a:headEnd type="none" w="med" len="med"/>
                      <a:tailEnd type="none" w="med" len="med"/>
                    </a:lnL>
                    <a:lnR>
                      <a:noFill/>
                    </a:lnR>
                    <a:lnT w="9525" cap="flat" cmpd="sng" algn="ctr">
                      <a:solidFill>
                        <a:schemeClr val="tx2"/>
                      </a:solidFill>
                      <a:prstDash val="solid"/>
                      <a:round/>
                      <a:headEnd type="none" w="med" len="med"/>
                      <a:tailEnd type="none" w="med" len="med"/>
                    </a:lnT>
                    <a:lnB>
                      <a:noFill/>
                    </a:lnB>
                    <a:lnTlToBr>
                      <a:noFill/>
                    </a:lnTlToBr>
                    <a:lnBlToTr>
                      <a:noFill/>
                    </a:lnBlToTr>
                    <a:solidFill>
                      <a:schemeClr val="bg1"/>
                    </a:solidFill>
                  </a:tcPr>
                </a:tc>
                <a:tc>
                  <a:txBody>
                    <a:bodyPr/>
                    <a:lstStyle/>
                    <a:p>
                      <a:pPr marL="0" marR="0" lvl="0" indent="0" algn="l" defTabSz="914400" rtl="0" eaLnBrk="1" fontAlgn="base" latinLnBrk="0" hangingPunct="1">
                        <a:lnSpc>
                          <a:spcPct val="100000"/>
                        </a:lnSpc>
                        <a:spcBef>
                          <a:spcPts val="0"/>
                        </a:spcBef>
                        <a:spcAft>
                          <a:spcPct val="0"/>
                        </a:spcAft>
                        <a:buClrTx/>
                        <a:buSzPct val="105000"/>
                        <a:buFontTx/>
                        <a:buNone/>
                        <a:tabLst/>
                        <a:defRPr/>
                      </a:pPr>
                      <a:r>
                        <a:rPr kumimoji="0" lang="en-US" sz="900" b="1" i="0" u="none" strike="noStrike" cap="none" normalizeH="0" baseline="0" dirty="0" smtClean="0">
                          <a:ln>
                            <a:noFill/>
                          </a:ln>
                          <a:solidFill>
                            <a:schemeClr val="tx1"/>
                          </a:solidFill>
                          <a:effectLst/>
                          <a:latin typeface="Arial" charset="0"/>
                          <a:cs typeface="Arial" charset="0"/>
                        </a:rPr>
                        <a:t>EBIT/EBITDA</a:t>
                      </a:r>
                      <a:r>
                        <a:rPr kumimoji="0" lang="en-US" sz="900" b="0" i="0" u="none" strike="noStrike" cap="none" normalizeH="0" baseline="0" dirty="0" smtClean="0">
                          <a:ln>
                            <a:noFill/>
                          </a:ln>
                          <a:solidFill>
                            <a:schemeClr val="tx1"/>
                          </a:solidFill>
                          <a:effectLst/>
                          <a:latin typeface="Arial" charset="0"/>
                          <a:cs typeface="Arial" charset="0"/>
                        </a:rPr>
                        <a:t> x </a:t>
                      </a:r>
                      <a:r>
                        <a:rPr kumimoji="0" lang="en-US" sz="900" b="1" i="1" u="none" strike="noStrike" cap="none" normalizeH="0" baseline="0" dirty="0" smtClean="0">
                          <a:ln>
                            <a:noFill/>
                          </a:ln>
                          <a:solidFill>
                            <a:schemeClr val="tx1"/>
                          </a:solidFill>
                          <a:effectLst/>
                          <a:latin typeface="Arial" charset="0"/>
                          <a:cs typeface="Arial" charset="0"/>
                        </a:rPr>
                        <a:t>multiple </a:t>
                      </a:r>
                      <a:r>
                        <a:rPr kumimoji="0" lang="en-US" sz="900" b="0" i="0" u="none" strike="noStrike" cap="none" normalizeH="0" baseline="0" dirty="0" smtClean="0">
                          <a:ln>
                            <a:noFill/>
                          </a:ln>
                          <a:solidFill>
                            <a:schemeClr val="tx1"/>
                          </a:solidFill>
                          <a:effectLst/>
                          <a:latin typeface="Arial" charset="0"/>
                          <a:cs typeface="Arial" charset="0"/>
                        </a:rPr>
                        <a:t>or </a:t>
                      </a:r>
                      <a:r>
                        <a:rPr kumimoji="0" lang="en-US" sz="900" b="1" i="0" u="none" strike="noStrike" cap="none" normalizeH="0" baseline="0" dirty="0" smtClean="0">
                          <a:ln>
                            <a:noFill/>
                          </a:ln>
                          <a:solidFill>
                            <a:schemeClr val="tx1"/>
                          </a:solidFill>
                          <a:effectLst/>
                          <a:latin typeface="Arial" charset="0"/>
                          <a:cs typeface="Arial" charset="0"/>
                        </a:rPr>
                        <a:t>DCF</a:t>
                      </a:r>
                    </a:p>
                  </a:txBody>
                  <a:tcPr marL="39000" marR="39000" marT="36000" marB="36000" horzOverflow="overflow">
                    <a:lnL>
                      <a:noFill/>
                    </a:lnL>
                    <a:lnR>
                      <a:noFill/>
                    </a:lnR>
                    <a:lnT w="9525" cap="flat" cmpd="sng" algn="ctr">
                      <a:solidFill>
                        <a:schemeClr val="tx2"/>
                      </a:solidFill>
                      <a:prstDash val="solid"/>
                      <a:round/>
                      <a:headEnd type="none" w="med" len="med"/>
                      <a:tailEnd type="none" w="med" len="med"/>
                    </a:lnT>
                    <a:lnB>
                      <a:noFill/>
                    </a:lnB>
                    <a:lnTlToBr>
                      <a:noFill/>
                    </a:lnTlToBr>
                    <a:lnBlToTr>
                      <a:noFill/>
                    </a:lnBlToTr>
                    <a:solidFill>
                      <a:schemeClr val="bg1"/>
                    </a:solidFill>
                  </a:tcPr>
                </a:tc>
                <a:tc>
                  <a:txBody>
                    <a:bodyPr/>
                    <a:lstStyle/>
                    <a:p>
                      <a:pPr marL="0" marR="0" lvl="0" indent="0" algn="r" defTabSz="914400" rtl="0" eaLnBrk="1" fontAlgn="base" latinLnBrk="0" hangingPunct="1">
                        <a:lnSpc>
                          <a:spcPct val="100000"/>
                        </a:lnSpc>
                        <a:spcBef>
                          <a:spcPts val="0"/>
                        </a:spcBef>
                        <a:spcAft>
                          <a:spcPct val="0"/>
                        </a:spcAft>
                        <a:buClrTx/>
                        <a:buSzPct val="105000"/>
                        <a:buFontTx/>
                        <a:buNone/>
                        <a:tabLst/>
                      </a:pPr>
                      <a:r>
                        <a:rPr kumimoji="0" lang="en-US" sz="900" b="1" i="0" u="none" strike="noStrike" cap="none" normalizeH="0" baseline="0" dirty="0" smtClean="0">
                          <a:ln>
                            <a:noFill/>
                          </a:ln>
                          <a:solidFill>
                            <a:schemeClr val="tx1"/>
                          </a:solidFill>
                          <a:effectLst/>
                          <a:latin typeface="Arial" charset="0"/>
                          <a:cs typeface="Arial" charset="0"/>
                        </a:rPr>
                        <a:t>XX</a:t>
                      </a:r>
                    </a:p>
                  </a:txBody>
                  <a:tcPr marL="39000" marR="39000" marT="36000" marB="36000" anchor="ctr" horzOverflow="overflow">
                    <a:lnL>
                      <a:noFill/>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a:noFill/>
                    </a:lnB>
                    <a:lnTlToBr>
                      <a:noFill/>
                    </a:lnTlToBr>
                    <a:lnBlToTr>
                      <a:noFill/>
                    </a:lnBlToTr>
                    <a:solidFill>
                      <a:schemeClr val="bg1"/>
                    </a:solidFill>
                  </a:tcPr>
                </a:tc>
              </a:tr>
              <a:tr h="180000">
                <a:tc>
                  <a:txBody>
                    <a:bodyPr/>
                    <a:lstStyle/>
                    <a:p>
                      <a:pPr marL="0" marR="0" lvl="0" indent="0" algn="l" defTabSz="914400" rtl="0" eaLnBrk="1" fontAlgn="base" latinLnBrk="0" hangingPunct="1">
                        <a:lnSpc>
                          <a:spcPct val="100000"/>
                        </a:lnSpc>
                        <a:spcBef>
                          <a:spcPts val="0"/>
                        </a:spcBef>
                        <a:spcAft>
                          <a:spcPct val="0"/>
                        </a:spcAft>
                        <a:buClrTx/>
                        <a:buSzPct val="105000"/>
                        <a:buFontTx/>
                        <a:buNone/>
                        <a:tabLst/>
                      </a:pPr>
                      <a:r>
                        <a:rPr kumimoji="0" lang="en-US" sz="900" b="0" i="0" u="none" strike="noStrike" cap="none" normalizeH="0" baseline="0" noProof="0" dirty="0" smtClean="0">
                          <a:ln>
                            <a:noFill/>
                          </a:ln>
                          <a:solidFill>
                            <a:schemeClr val="tx1"/>
                          </a:solidFill>
                          <a:effectLst/>
                          <a:latin typeface="Arial" charset="0"/>
                          <a:cs typeface="Arial" charset="0"/>
                        </a:rPr>
                        <a:t>Cash/debt adjustment</a:t>
                      </a:r>
                      <a:endParaRPr kumimoji="0" lang="en-US" sz="900" b="1" i="1" u="none" strike="noStrike" cap="none" normalizeH="0" baseline="0" noProof="0" dirty="0" smtClean="0">
                        <a:ln>
                          <a:noFill/>
                        </a:ln>
                        <a:solidFill>
                          <a:schemeClr val="tx1"/>
                        </a:solidFill>
                        <a:effectLst/>
                        <a:latin typeface="Arial" charset="0"/>
                        <a:cs typeface="Arial" charset="0"/>
                      </a:endParaRPr>
                    </a:p>
                  </a:txBody>
                  <a:tcPr marL="39000" marR="39000" marT="36000" marB="36000" horzOverflow="overflow">
                    <a:lnL w="9525" cap="flat" cmpd="sng" algn="ctr">
                      <a:solidFill>
                        <a:schemeClr val="tx2"/>
                      </a:solidFill>
                      <a:prstDash val="solid"/>
                      <a:round/>
                      <a:headEnd type="none" w="med" len="med"/>
                      <a:tailEnd type="none" w="med" len="med"/>
                    </a:lnL>
                    <a:lnR>
                      <a:noFill/>
                    </a:lnR>
                    <a:lnT>
                      <a:noFill/>
                    </a:lnT>
                    <a:lnB>
                      <a:noFill/>
                    </a:lnB>
                    <a:lnTlToBr>
                      <a:noFill/>
                    </a:lnTlToBr>
                    <a:lnBlToTr>
                      <a:noFill/>
                    </a:lnBlToTr>
                    <a:solidFill>
                      <a:schemeClr val="bg1"/>
                    </a:solidFill>
                  </a:tcPr>
                </a:tc>
                <a:tc>
                  <a:txBody>
                    <a:bodyPr/>
                    <a:lstStyle/>
                    <a:p>
                      <a:pPr marL="0" marR="0" lvl="0" indent="0" algn="r" defTabSz="914400" rtl="0" eaLnBrk="1" fontAlgn="base" latinLnBrk="0" hangingPunct="1">
                        <a:lnSpc>
                          <a:spcPct val="100000"/>
                        </a:lnSpc>
                        <a:spcBef>
                          <a:spcPts val="0"/>
                        </a:spcBef>
                        <a:spcAft>
                          <a:spcPct val="0"/>
                        </a:spcAft>
                        <a:buClrTx/>
                        <a:buSzPct val="105000"/>
                        <a:buFontTx/>
                        <a:buNone/>
                        <a:tabLst/>
                      </a:pPr>
                      <a:endParaRPr kumimoji="0" lang="en-US" sz="900" b="0" i="0" u="none" strike="noStrike" cap="none" normalizeH="0" baseline="0" dirty="0" smtClean="0">
                        <a:ln>
                          <a:noFill/>
                        </a:ln>
                        <a:solidFill>
                          <a:schemeClr val="tx1"/>
                        </a:solidFill>
                        <a:effectLst/>
                        <a:latin typeface="Arial" charset="0"/>
                        <a:cs typeface="Arial" charset="0"/>
                      </a:endParaRPr>
                    </a:p>
                  </a:txBody>
                  <a:tcPr marL="39000" marR="39000" marT="36000" marB="36000" horzOverflow="overflow">
                    <a:lnL>
                      <a:noFill/>
                    </a:lnL>
                    <a:lnR>
                      <a:noFill/>
                    </a:lnR>
                    <a:lnT>
                      <a:noFill/>
                    </a:lnT>
                    <a:lnB>
                      <a:noFill/>
                    </a:lnB>
                    <a:lnTlToBr>
                      <a:noFill/>
                    </a:lnTlToBr>
                    <a:lnBlToTr>
                      <a:noFill/>
                    </a:lnBlToTr>
                    <a:solidFill>
                      <a:schemeClr val="bg1"/>
                    </a:solidFill>
                  </a:tcPr>
                </a:tc>
                <a:tc>
                  <a:txBody>
                    <a:bodyPr/>
                    <a:lstStyle/>
                    <a:p>
                      <a:pPr marL="0" marR="0" lvl="0" indent="0" algn="r" defTabSz="914400" rtl="0" eaLnBrk="1" fontAlgn="base" latinLnBrk="0" hangingPunct="1">
                        <a:lnSpc>
                          <a:spcPct val="100000"/>
                        </a:lnSpc>
                        <a:spcBef>
                          <a:spcPts val="0"/>
                        </a:spcBef>
                        <a:spcAft>
                          <a:spcPct val="0"/>
                        </a:spcAft>
                        <a:buClrTx/>
                        <a:buSzPct val="105000"/>
                        <a:buFontTx/>
                        <a:buNone/>
                        <a:tabLst/>
                        <a:defRPr/>
                      </a:pPr>
                      <a:r>
                        <a:rPr kumimoji="0" lang="en-US" sz="900" b="0" i="0" u="none" strike="noStrike" cap="none" normalizeH="0" baseline="0" dirty="0" smtClean="0">
                          <a:ln>
                            <a:noFill/>
                          </a:ln>
                          <a:solidFill>
                            <a:schemeClr val="tx1"/>
                          </a:solidFill>
                          <a:effectLst/>
                          <a:latin typeface="Arial" charset="0"/>
                          <a:cs typeface="Arial" charset="0"/>
                        </a:rPr>
                        <a:t>+/- YY</a:t>
                      </a:r>
                    </a:p>
                  </a:txBody>
                  <a:tcPr marL="39000" marR="39000" marT="36000" marB="36000" horzOverflow="overflow">
                    <a:lnL>
                      <a:noFill/>
                    </a:lnL>
                    <a:lnR w="9525" cap="flat" cmpd="sng" algn="ctr">
                      <a:solidFill>
                        <a:schemeClr val="tx2"/>
                      </a:solidFill>
                      <a:prstDash val="solid"/>
                      <a:round/>
                      <a:headEnd type="none" w="med" len="med"/>
                      <a:tailEnd type="none" w="med" len="med"/>
                    </a:lnR>
                    <a:lnT>
                      <a:noFill/>
                    </a:lnT>
                    <a:lnB>
                      <a:noFill/>
                    </a:lnB>
                    <a:lnTlToBr>
                      <a:noFill/>
                    </a:lnTlToBr>
                    <a:lnBlToTr>
                      <a:noFill/>
                    </a:lnBlToTr>
                    <a:solidFill>
                      <a:schemeClr val="bg1"/>
                    </a:solidFill>
                  </a:tcPr>
                </a:tc>
              </a:tr>
              <a:tr h="180000">
                <a:tc gridSpan="2">
                  <a:txBody>
                    <a:bodyPr/>
                    <a:lstStyle/>
                    <a:p>
                      <a:pPr marL="0" marR="0" lvl="0" indent="0" algn="l" defTabSz="914400" rtl="0" eaLnBrk="1" fontAlgn="base" latinLnBrk="0" hangingPunct="1">
                        <a:lnSpc>
                          <a:spcPct val="100000"/>
                        </a:lnSpc>
                        <a:spcBef>
                          <a:spcPts val="0"/>
                        </a:spcBef>
                        <a:spcAft>
                          <a:spcPct val="0"/>
                        </a:spcAft>
                        <a:buClrTx/>
                        <a:buSzPct val="105000"/>
                        <a:buFontTx/>
                        <a:buNone/>
                        <a:tabLst/>
                      </a:pPr>
                      <a:r>
                        <a:rPr kumimoji="0" lang="en-US" sz="900" b="0" i="0" u="none" strike="noStrike" cap="none" normalizeH="0" baseline="0" noProof="0" dirty="0" smtClean="0">
                          <a:ln>
                            <a:noFill/>
                          </a:ln>
                          <a:solidFill>
                            <a:schemeClr val="tx1"/>
                          </a:solidFill>
                          <a:effectLst/>
                          <a:latin typeface="Arial" charset="0"/>
                          <a:cs typeface="Arial" charset="0"/>
                        </a:rPr>
                        <a:t>Working capital adjustment</a:t>
                      </a:r>
                      <a:endParaRPr kumimoji="0" lang="en-US" sz="900" b="1" i="1" u="none" strike="noStrike" cap="none" normalizeH="0" baseline="0" noProof="0" dirty="0" smtClean="0">
                        <a:ln>
                          <a:noFill/>
                        </a:ln>
                        <a:solidFill>
                          <a:schemeClr val="tx1"/>
                        </a:solidFill>
                        <a:effectLst/>
                        <a:latin typeface="Arial" charset="0"/>
                        <a:cs typeface="Arial" charset="0"/>
                      </a:endParaRPr>
                    </a:p>
                  </a:txBody>
                  <a:tcPr marL="39000" marR="39000" marT="36000" marB="36000" horzOverflow="overflow">
                    <a:lnL w="9525" cap="flat" cmpd="sng" algn="ctr">
                      <a:solidFill>
                        <a:schemeClr val="tx2"/>
                      </a:solidFill>
                      <a:prstDash val="solid"/>
                      <a:round/>
                      <a:headEnd type="none" w="med" len="med"/>
                      <a:tailEnd type="none" w="med" len="med"/>
                    </a:lnL>
                    <a:lnR>
                      <a:noFill/>
                    </a:lnR>
                    <a:lnT>
                      <a:noFill/>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c hMerge="1">
                  <a:txBody>
                    <a:bodyPr/>
                    <a:lstStyle/>
                    <a:p>
                      <a:endParaRPr lang="en-GB"/>
                    </a:p>
                  </a:txBody>
                  <a:tcPr/>
                </a:tc>
                <a:tc>
                  <a:txBody>
                    <a:bodyPr/>
                    <a:lstStyle/>
                    <a:p>
                      <a:pPr marL="0" marR="0" lvl="0" indent="0" algn="r" defTabSz="914400" rtl="0" eaLnBrk="1" fontAlgn="base" latinLnBrk="0" hangingPunct="1">
                        <a:lnSpc>
                          <a:spcPct val="100000"/>
                        </a:lnSpc>
                        <a:spcBef>
                          <a:spcPts val="0"/>
                        </a:spcBef>
                        <a:spcAft>
                          <a:spcPct val="0"/>
                        </a:spcAft>
                        <a:buClrTx/>
                        <a:buSzPct val="105000"/>
                        <a:buFontTx/>
                        <a:buNone/>
                        <a:tabLst/>
                        <a:defRPr/>
                      </a:pPr>
                      <a:r>
                        <a:rPr kumimoji="0" lang="en-US" sz="900" b="0" i="0" u="none" strike="noStrike" cap="none" normalizeH="0" baseline="0" dirty="0" smtClean="0">
                          <a:ln>
                            <a:noFill/>
                          </a:ln>
                          <a:solidFill>
                            <a:schemeClr val="tx1"/>
                          </a:solidFill>
                          <a:effectLst/>
                          <a:latin typeface="Arial" charset="0"/>
                          <a:cs typeface="Arial" charset="0"/>
                        </a:rPr>
                        <a:t>+/- ZZ</a:t>
                      </a:r>
                    </a:p>
                  </a:txBody>
                  <a:tcPr marL="39000" marR="39000" marT="36000" marB="36000" anchor="ctr" horzOverflow="overflow">
                    <a:lnL>
                      <a:noFill/>
                    </a:lnL>
                    <a:lnR w="9525" cap="flat" cmpd="sng" algn="ctr">
                      <a:solidFill>
                        <a:schemeClr val="tx2"/>
                      </a:solidFill>
                      <a:prstDash val="solid"/>
                      <a:round/>
                      <a:headEnd type="none" w="med" len="med"/>
                      <a:tailEnd type="none" w="med" len="med"/>
                    </a:lnR>
                    <a:lnT>
                      <a:noFill/>
                    </a:lnT>
                    <a:lnB w="9525" cap="flat" cmpd="sng" algn="ctr">
                      <a:solidFill>
                        <a:schemeClr val="tx2"/>
                      </a:solidFill>
                      <a:prstDash val="solid"/>
                      <a:round/>
                      <a:headEnd type="none" w="med" len="med"/>
                      <a:tailEnd type="none" w="med" len="med"/>
                    </a:lnB>
                    <a:lnTlToBr>
                      <a:noFill/>
                    </a:lnTlToBr>
                    <a:lnBlToTr>
                      <a:noFill/>
                    </a:lnBlToTr>
                    <a:solidFill>
                      <a:schemeClr val="bg1"/>
                    </a:solidFill>
                  </a:tcPr>
                </a:tc>
              </a:tr>
              <a:tr h="180000">
                <a:tc>
                  <a:txBody>
                    <a:bodyPr/>
                    <a:lstStyle/>
                    <a:p>
                      <a:pPr marL="0" marR="0" lvl="0" indent="0" algn="l" defTabSz="914400" rtl="0" eaLnBrk="1" fontAlgn="base" latinLnBrk="0" hangingPunct="1">
                        <a:lnSpc>
                          <a:spcPct val="100000"/>
                        </a:lnSpc>
                        <a:spcBef>
                          <a:spcPts val="0"/>
                        </a:spcBef>
                        <a:spcAft>
                          <a:spcPct val="0"/>
                        </a:spcAft>
                        <a:buClrTx/>
                        <a:buSzPct val="105000"/>
                        <a:buFontTx/>
                        <a:buNone/>
                        <a:tabLst/>
                      </a:pPr>
                      <a:r>
                        <a:rPr kumimoji="0" lang="en-US" sz="900" b="1" i="0" u="none" strike="noStrike" cap="none" normalizeH="0" baseline="0" dirty="0" smtClean="0">
                          <a:ln>
                            <a:noFill/>
                          </a:ln>
                          <a:solidFill>
                            <a:schemeClr val="tx1"/>
                          </a:solidFill>
                          <a:effectLst/>
                          <a:latin typeface="Arial" charset="0"/>
                          <a:cs typeface="Arial" charset="0"/>
                        </a:rPr>
                        <a:t>Purchase price </a:t>
                      </a:r>
                      <a:r>
                        <a:rPr kumimoji="0" lang="en-US" sz="900" b="0" i="0" u="none" strike="noStrike" cap="none" normalizeH="0" baseline="0" dirty="0" smtClean="0">
                          <a:ln>
                            <a:noFill/>
                          </a:ln>
                          <a:solidFill>
                            <a:schemeClr val="tx1"/>
                          </a:solidFill>
                          <a:effectLst/>
                          <a:latin typeface="Arial" charset="0"/>
                          <a:cs typeface="Arial" charset="0"/>
                        </a:rPr>
                        <a:t>(</a:t>
                      </a:r>
                      <a:r>
                        <a:rPr kumimoji="0" lang="en-US" sz="900" b="0" i="0" u="none" strike="noStrike" cap="none" normalizeH="0" baseline="0" noProof="0" dirty="0" smtClean="0">
                          <a:ln>
                            <a:noFill/>
                          </a:ln>
                          <a:solidFill>
                            <a:schemeClr val="tx1"/>
                          </a:solidFill>
                          <a:effectLst/>
                          <a:latin typeface="Arial" charset="0"/>
                          <a:cs typeface="Arial" charset="0"/>
                        </a:rPr>
                        <a:t>Equity Value</a:t>
                      </a:r>
                      <a:r>
                        <a:rPr kumimoji="0" lang="en-US" sz="900" b="0" i="0" u="none" strike="noStrike" cap="none" normalizeH="0" baseline="0" dirty="0" smtClean="0">
                          <a:ln>
                            <a:noFill/>
                          </a:ln>
                          <a:solidFill>
                            <a:schemeClr val="tx1"/>
                          </a:solidFill>
                          <a:effectLst/>
                          <a:latin typeface="Arial" charset="0"/>
                          <a:cs typeface="Arial" charset="0"/>
                        </a:rPr>
                        <a:t>)</a:t>
                      </a:r>
                    </a:p>
                  </a:txBody>
                  <a:tcPr marL="39000" marR="39000" marT="36000" marB="36000" horzOverflow="overflow">
                    <a:lnL w="9525" cap="flat" cmpd="sng" algn="ctr">
                      <a:solidFill>
                        <a:schemeClr val="tx2"/>
                      </a:solidFill>
                      <a:prstDash val="solid"/>
                      <a:round/>
                      <a:headEnd type="none" w="med" len="med"/>
                      <a:tailEnd type="none" w="med" len="med"/>
                    </a:lnL>
                    <a:lnR>
                      <a:noFill/>
                    </a:lnR>
                    <a:lnT w="9525"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0000"/>
                        </a:lnSpc>
                        <a:spcBef>
                          <a:spcPts val="0"/>
                        </a:spcBef>
                        <a:spcAft>
                          <a:spcPct val="0"/>
                        </a:spcAft>
                        <a:buClrTx/>
                        <a:buSzPct val="105000"/>
                        <a:buFontTx/>
                        <a:buNone/>
                        <a:tabLst/>
                      </a:pPr>
                      <a:endParaRPr kumimoji="0" lang="en-US" sz="900" b="1" i="0" u="none" strike="noStrike" cap="none" normalizeH="0" baseline="0" dirty="0" smtClean="0">
                        <a:ln>
                          <a:noFill/>
                        </a:ln>
                        <a:solidFill>
                          <a:schemeClr val="tx1"/>
                        </a:solidFill>
                        <a:effectLst/>
                        <a:latin typeface="Arial" charset="0"/>
                        <a:cs typeface="Arial" charset="0"/>
                      </a:endParaRPr>
                    </a:p>
                  </a:txBody>
                  <a:tcPr marL="39000" marR="39000" marT="36000" marB="36000" horzOverflow="overflow">
                    <a:lnL>
                      <a:noFill/>
                    </a:lnL>
                    <a:lnR>
                      <a:noFill/>
                    </a:lnR>
                    <a:lnT w="9525"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r" defTabSz="914400" rtl="0" eaLnBrk="1" fontAlgn="base" latinLnBrk="0" hangingPunct="1">
                        <a:lnSpc>
                          <a:spcPct val="100000"/>
                        </a:lnSpc>
                        <a:spcBef>
                          <a:spcPts val="0"/>
                        </a:spcBef>
                        <a:spcAft>
                          <a:spcPct val="0"/>
                        </a:spcAft>
                        <a:buClrTx/>
                        <a:buSzPct val="105000"/>
                        <a:buFontTx/>
                        <a:buNone/>
                        <a:tabLst/>
                      </a:pPr>
                      <a:r>
                        <a:rPr kumimoji="0" lang="en-US" sz="900" b="1" i="0" u="none" strike="noStrike" cap="none" normalizeH="0" baseline="0" dirty="0" smtClean="0">
                          <a:ln>
                            <a:noFill/>
                          </a:ln>
                          <a:solidFill>
                            <a:schemeClr val="tx1"/>
                          </a:solidFill>
                          <a:effectLst/>
                          <a:latin typeface="Arial" charset="0"/>
                          <a:cs typeface="Arial" charset="0"/>
                        </a:rPr>
                        <a:t>= XYZ</a:t>
                      </a:r>
                    </a:p>
                  </a:txBody>
                  <a:tcPr marL="39000" marR="39000" marT="36000" marB="36000" horzOverflow="overflow">
                    <a:lnL>
                      <a:noFill/>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r>
            </a:tbl>
          </a:graphicData>
        </a:graphic>
      </p:graphicFrame>
      <p:cxnSp>
        <p:nvCxnSpPr>
          <p:cNvPr id="9" name="Straight Connector 10"/>
          <p:cNvCxnSpPr>
            <a:cxnSpLocks/>
          </p:cNvCxnSpPr>
          <p:nvPr/>
        </p:nvCxnSpPr>
        <p:spPr>
          <a:xfrm>
            <a:off x="2464550" y="3304619"/>
            <a:ext cx="6952030" cy="0"/>
          </a:xfrm>
          <a:prstGeom prst="line">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10" name="Isosceles Triangle 11"/>
          <p:cNvSpPr/>
          <p:nvPr/>
        </p:nvSpPr>
        <p:spPr>
          <a:xfrm rot="10800000">
            <a:off x="5754322" y="3303619"/>
            <a:ext cx="396000" cy="108000"/>
          </a:xfrm>
          <a:prstGeom prst="triangle">
            <a:avLst/>
          </a:prstGeom>
          <a:solidFill>
            <a:srgbClr val="747678"/>
          </a:solidFill>
          <a:ln>
            <a:solidFill>
              <a:srgbClr val="7476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hteck 20"/>
          <p:cNvSpPr>
            <a:spLocks/>
          </p:cNvSpPr>
          <p:nvPr/>
        </p:nvSpPr>
        <p:spPr>
          <a:xfrm>
            <a:off x="2465021" y="1426177"/>
            <a:ext cx="6952030" cy="2520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EXAMPLE</a:t>
            </a:r>
            <a:endParaRPr lang="en-US" sz="900" b="1" dirty="0"/>
          </a:p>
        </p:txBody>
      </p:sp>
      <p:sp>
        <p:nvSpPr>
          <p:cNvPr id="12" name="Rechteck 20"/>
          <p:cNvSpPr/>
          <p:nvPr/>
        </p:nvSpPr>
        <p:spPr>
          <a:xfrm>
            <a:off x="2465021" y="1426177"/>
            <a:ext cx="180000" cy="252000"/>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b="1" dirty="0"/>
          </a:p>
        </p:txBody>
      </p:sp>
    </p:spTree>
    <p:extLst>
      <p:ext uri="{BB962C8B-B14F-4D97-AF65-F5344CB8AC3E}">
        <p14:creationId xmlns:p14="http://schemas.microsoft.com/office/powerpoint/2010/main" val="23334683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fontAlgn="base"/>
            <a:r>
              <a:rPr lang="en-US" dirty="0"/>
              <a:t>Purchase price adjustments…</a:t>
            </a:r>
          </a:p>
          <a:p>
            <a:pPr lvl="2" fontAlgn="base"/>
            <a:r>
              <a:rPr lang="en-US" dirty="0" smtClean="0"/>
              <a:t>Aim </a:t>
            </a:r>
            <a:r>
              <a:rPr lang="en-US" dirty="0"/>
              <a:t>to protect the buyer against value erosion and leakage at the target company until the closing</a:t>
            </a:r>
          </a:p>
          <a:p>
            <a:pPr lvl="2" fontAlgn="base"/>
            <a:r>
              <a:rPr lang="en-US" dirty="0"/>
              <a:t>Should reward the seller for good management of the between reference and closing date</a:t>
            </a:r>
          </a:p>
          <a:p>
            <a:pPr lvl="2" fontAlgn="base"/>
            <a:r>
              <a:rPr lang="en-US" dirty="0"/>
              <a:t>Are typically calculated on the basis of a target value </a:t>
            </a:r>
          </a:p>
          <a:p>
            <a:pPr fontAlgn="base"/>
            <a:r>
              <a:rPr lang="en-US" dirty="0"/>
              <a:t>Target values…</a:t>
            </a:r>
          </a:p>
          <a:p>
            <a:pPr lvl="2" fontAlgn="base"/>
            <a:r>
              <a:rPr lang="en-US" dirty="0"/>
              <a:t>Are based on balance sheet items at the date of the last set of audited accounts or historical averages </a:t>
            </a:r>
          </a:p>
          <a:p>
            <a:pPr lvl="2" fontAlgn="base"/>
            <a:r>
              <a:rPr lang="en-US" dirty="0"/>
              <a:t>Are compared to values calculated by the same method based on closing accounts</a:t>
            </a:r>
          </a:p>
        </p:txBody>
      </p:sp>
      <p:sp>
        <p:nvSpPr>
          <p:cNvPr id="4" name="Titel 3"/>
          <p:cNvSpPr>
            <a:spLocks noGrp="1"/>
          </p:cNvSpPr>
          <p:nvPr>
            <p:ph type="title"/>
          </p:nvPr>
        </p:nvSpPr>
        <p:spPr/>
        <p:txBody>
          <a:bodyPr/>
          <a:lstStyle/>
          <a:p>
            <a:r>
              <a:rPr lang="en-US" dirty="0"/>
              <a:t>Purchase price mechanisms: Price adjustment clauses </a:t>
            </a:r>
            <a:r>
              <a:rPr lang="en-US" dirty="0" smtClean="0"/>
              <a:t>(3/3</a:t>
            </a:r>
            <a:r>
              <a:rPr lang="en-US" dirty="0"/>
              <a:t>)</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graphicFrame>
        <p:nvGraphicFramePr>
          <p:cNvPr id="50" name="Group 51"/>
          <p:cNvGraphicFramePr>
            <a:graphicFrameLocks noGrp="1"/>
          </p:cNvGraphicFramePr>
          <p:nvPr>
            <p:custDataLst>
              <p:tags r:id="rId1"/>
            </p:custDataLst>
            <p:extLst>
              <p:ext uri="{D42A27DB-BD31-4B8C-83A1-F6EECF244321}">
                <p14:modId xmlns:p14="http://schemas.microsoft.com/office/powerpoint/2010/main" val="1678112135"/>
              </p:ext>
            </p:extLst>
          </p:nvPr>
        </p:nvGraphicFramePr>
        <p:xfrm>
          <a:off x="2451100" y="1426000"/>
          <a:ext cx="6965950" cy="4608000"/>
        </p:xfrm>
        <a:graphic>
          <a:graphicData uri="http://schemas.openxmlformats.org/drawingml/2006/table">
            <a:tbl>
              <a:tblPr/>
              <a:tblGrid>
                <a:gridCol w="1366024"/>
                <a:gridCol w="5599926"/>
              </a:tblGrid>
              <a:tr h="288000">
                <a:tc gridSpan="2">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cap="none" normalizeH="0" baseline="0" noProof="0" dirty="0" smtClean="0">
                          <a:ln>
                            <a:noFill/>
                          </a:ln>
                          <a:solidFill>
                            <a:schemeClr val="bg1"/>
                          </a:solidFill>
                          <a:effectLst/>
                          <a:latin typeface="+mn-lt"/>
                        </a:rPr>
                        <a:t>Price adjustment clause mechanism</a:t>
                      </a: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endParaRPr kumimoji="0" lang="en-US" sz="1100" b="1" i="0" u="none" strike="noStrike" cap="none" normalizeH="0" baseline="0" noProof="0" dirty="0" smtClean="0">
                        <a:ln>
                          <a:noFill/>
                        </a:ln>
                        <a:solidFill>
                          <a:schemeClr val="bg1"/>
                        </a:solidFill>
                        <a:effectLst/>
                        <a:latin typeface="+mn-lt"/>
                      </a:endParaRPr>
                    </a:p>
                  </a:txBody>
                  <a:tcPr marL="54000" marR="54000" marT="54000" marB="54000" anchor="b" horzOverflow="overflow">
                    <a:lnL w="12700" cap="flat" cmpd="sng" algn="ctr">
                      <a:solidFill>
                        <a:srgbClr val="409DAD"/>
                      </a:solidFill>
                      <a:prstDash val="solid"/>
                      <a:round/>
                      <a:headEnd type="none" w="med" len="med"/>
                      <a:tailEnd type="none" w="med" len="med"/>
                    </a:lnL>
                    <a:lnR w="12700" cap="flat" cmpd="sng" algn="ctr">
                      <a:solidFill>
                        <a:srgbClr val="409DAD"/>
                      </a:solidFill>
                      <a:prstDash val="solid"/>
                      <a:round/>
                      <a:headEnd type="none" w="med" len="med"/>
                      <a:tailEnd type="none" w="med" len="med"/>
                    </a:lnR>
                    <a:lnT w="12700" cap="flat" cmpd="sng" algn="ctr">
                      <a:solidFill>
                        <a:srgbClr val="409DAD"/>
                      </a:solidFill>
                      <a:prstDash val="solid"/>
                      <a:round/>
                      <a:headEnd type="none" w="med" len="med"/>
                      <a:tailEnd type="none" w="med" len="med"/>
                    </a:lnT>
                    <a:lnB w="12700" cap="flat" cmpd="sng" algn="ctr">
                      <a:solidFill>
                        <a:srgbClr val="409DAD"/>
                      </a:solidFill>
                      <a:prstDash val="solid"/>
                      <a:round/>
                      <a:headEnd type="none" w="med" len="med"/>
                      <a:tailEnd type="none" w="med" len="med"/>
                    </a:lnB>
                    <a:lnTlToBr>
                      <a:noFill/>
                    </a:lnTlToBr>
                    <a:lnBlToTr>
                      <a:noFill/>
                    </a:lnBlToTr>
                    <a:solidFill>
                      <a:srgbClr val="409DAD"/>
                    </a:solidFill>
                  </a:tcPr>
                </a:tc>
              </a:tr>
              <a:tr h="1080000">
                <a:tc>
                  <a:txBody>
                    <a:bodyPr/>
                    <a:lstStyle/>
                    <a:p>
                      <a:pPr marL="0" marR="0" lvl="0" indent="0" algn="l" defTabSz="762000" rtl="0" eaLnBrk="1" fontAlgn="base" latinLnBrk="0" hangingPunct="1">
                        <a:lnSpc>
                          <a:spcPct val="100000"/>
                        </a:lnSpc>
                        <a:spcBef>
                          <a:spcPct val="40000"/>
                        </a:spcBef>
                        <a:spcAft>
                          <a:spcPct val="0"/>
                        </a:spcAft>
                        <a:buClrTx/>
                        <a:buSzTx/>
                        <a:buFontTx/>
                        <a:buNone/>
                        <a:tabLst/>
                      </a:pPr>
                      <a:r>
                        <a:rPr kumimoji="0" lang="en-US" sz="900" b="1" i="0" u="none" strike="noStrike" cap="none" normalizeH="0" baseline="0" noProof="0" dirty="0" smtClean="0">
                          <a:ln>
                            <a:noFill/>
                          </a:ln>
                          <a:solidFill>
                            <a:schemeClr val="accent3"/>
                          </a:solidFill>
                          <a:effectLst/>
                          <a:latin typeface="+mn-lt"/>
                        </a:rPr>
                        <a:t>Prerequisite</a:t>
                      </a:r>
                    </a:p>
                    <a:p>
                      <a:pPr marL="0" marR="0" lvl="0" indent="0" algn="l" defTabSz="762000" rtl="0" eaLnBrk="1" fontAlgn="base" latinLnBrk="0" hangingPunct="1">
                        <a:lnSpc>
                          <a:spcPct val="100000"/>
                        </a:lnSpc>
                        <a:spcBef>
                          <a:spcPct val="40000"/>
                        </a:spcBef>
                        <a:spcAft>
                          <a:spcPct val="0"/>
                        </a:spcAft>
                        <a:buClrTx/>
                        <a:buSzTx/>
                        <a:buFontTx/>
                        <a:buNone/>
                        <a:tabLst/>
                      </a:pPr>
                      <a:endParaRPr kumimoji="0" lang="en-US" sz="900" b="1" i="0" u="none" strike="noStrike" cap="none" normalizeH="0" baseline="0" noProof="0" dirty="0" smtClean="0">
                        <a:ln>
                          <a:noFill/>
                        </a:ln>
                        <a:solidFill>
                          <a:schemeClr val="accent3"/>
                        </a:solidFill>
                        <a:effectLst/>
                        <a:latin typeface="+mn-lt"/>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mn-cs"/>
                        </a:rPr>
                        <a:t>Can always be applied</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080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cap="none" normalizeH="0" baseline="0" noProof="0" dirty="0" smtClean="0">
                          <a:ln>
                            <a:noFill/>
                          </a:ln>
                          <a:solidFill>
                            <a:schemeClr val="accent3"/>
                          </a:solidFill>
                          <a:effectLst/>
                          <a:latin typeface="+mn-lt"/>
                        </a:rPr>
                        <a:t>Economic risks and rewards</a:t>
                      </a:r>
                    </a:p>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0" i="1" u="none" strike="noStrike" cap="none" normalizeH="0" baseline="0" noProof="0" dirty="0" smtClean="0">
                          <a:ln>
                            <a:noFill/>
                          </a:ln>
                          <a:solidFill>
                            <a:schemeClr val="accent3"/>
                          </a:solidFill>
                          <a:effectLst/>
                          <a:latin typeface="+mn-lt"/>
                        </a:rPr>
                        <a:t>(effective date)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Until closing (more precisely: until the date of the completion of accounts) remain with the seller </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Gains / Losses affect the bank account and hence increase / decrease the purchase price via the net debt adjustment</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080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cap="none" normalizeH="0" baseline="0" noProof="0" dirty="0" smtClean="0">
                          <a:ln>
                            <a:noFill/>
                          </a:ln>
                          <a:solidFill>
                            <a:schemeClr val="accent3"/>
                          </a:solidFill>
                          <a:effectLst/>
                          <a:latin typeface="+mn-lt"/>
                        </a:rPr>
                        <a:t>Purchase price/ adjustments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Enterprise value and target working capital are fixed in the SPA</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The purchase price adjustment mechanism as well as the constituents of net debt and working capital are defined in the SPA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080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Closing accounts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Closing accounts are essential</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May give rise lengthy discussions between buyer and seller</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Tree>
    <p:extLst>
      <p:ext uri="{BB962C8B-B14F-4D97-AF65-F5344CB8AC3E}">
        <p14:creationId xmlns:p14="http://schemas.microsoft.com/office/powerpoint/2010/main" val="32740632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The aim of an earn out structure is bridging the diverging expectations with regard to the future development of the business and a corresponding balancing of information asymmetries. In addition, there is a purchase price deferment effect</a:t>
            </a:r>
          </a:p>
        </p:txBody>
      </p:sp>
      <p:sp>
        <p:nvSpPr>
          <p:cNvPr id="3" name="Textplatzhalter 2"/>
          <p:cNvSpPr>
            <a:spLocks noGrp="1"/>
          </p:cNvSpPr>
          <p:nvPr>
            <p:ph type="body" sz="quarter" idx="11"/>
          </p:nvPr>
        </p:nvSpPr>
        <p:spPr>
          <a:xfrm>
            <a:off x="2451100" y="1422400"/>
            <a:ext cx="6965950" cy="1781968"/>
          </a:xfrm>
        </p:spPr>
        <p:txBody>
          <a:bodyPr/>
          <a:lstStyle/>
          <a:p>
            <a:r>
              <a:rPr lang="en-US" dirty="0"/>
              <a:t>Overview of the </a:t>
            </a:r>
            <a:r>
              <a:rPr lang="en-US" dirty="0" smtClean="0"/>
              <a:t>earn out mechanism</a:t>
            </a:r>
            <a:endParaRPr lang="en-US" dirty="0"/>
          </a:p>
          <a:p>
            <a:pPr lvl="2"/>
            <a:r>
              <a:rPr lang="en-US" dirty="0"/>
              <a:t>Typically, the financial due diligence is performed on the last statutory financial statements as of 31 December 20XX (reference accounts)</a:t>
            </a:r>
          </a:p>
          <a:p>
            <a:pPr lvl="2"/>
            <a:r>
              <a:rPr lang="en-US" dirty="0"/>
              <a:t>A basic purchase price based on the reference accounts is calculated plus an additional, variable purchase price component</a:t>
            </a:r>
          </a:p>
          <a:p>
            <a:pPr lvl="2"/>
            <a:r>
              <a:rPr lang="en-US" dirty="0"/>
              <a:t>Typically, the basic purchase price component is paid upfront on the closing date</a:t>
            </a:r>
          </a:p>
          <a:p>
            <a:pPr lvl="2"/>
            <a:r>
              <a:rPr lang="en-US" dirty="0"/>
              <a:t>The variable purchase price component is paid at a later date and depends on whether the performance indicators defined in the earn out clauses can be achieved</a:t>
            </a:r>
          </a:p>
          <a:p>
            <a:pPr lvl="2"/>
            <a:r>
              <a:rPr lang="en-US" dirty="0"/>
              <a:t>By including an earn out clause, the seller continues to participate in the economic success of the company, even after the risks and rewards have been transferred</a:t>
            </a:r>
          </a:p>
        </p:txBody>
      </p:sp>
      <p:sp>
        <p:nvSpPr>
          <p:cNvPr id="4" name="Titel 3"/>
          <p:cNvSpPr>
            <a:spLocks noGrp="1"/>
          </p:cNvSpPr>
          <p:nvPr>
            <p:ph type="title"/>
          </p:nvPr>
        </p:nvSpPr>
        <p:spPr/>
        <p:txBody>
          <a:bodyPr/>
          <a:lstStyle/>
          <a:p>
            <a:r>
              <a:rPr lang="en-US" dirty="0"/>
              <a:t>Purchase price mechanisms: </a:t>
            </a:r>
            <a:r>
              <a:rPr lang="en-US" dirty="0" smtClean="0"/>
              <a:t>Earn out (1/3</a:t>
            </a:r>
            <a:r>
              <a:rPr lang="en-US" dirty="0"/>
              <a:t>)</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cxnSp>
        <p:nvCxnSpPr>
          <p:cNvPr id="12" name="Straight Arrow Connector 6"/>
          <p:cNvCxnSpPr/>
          <p:nvPr/>
        </p:nvCxnSpPr>
        <p:spPr>
          <a:xfrm>
            <a:off x="2464077" y="4502318"/>
            <a:ext cx="6839296" cy="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7"/>
          <p:cNvSpPr/>
          <p:nvPr/>
        </p:nvSpPr>
        <p:spPr>
          <a:xfrm>
            <a:off x="2464077" y="3710273"/>
            <a:ext cx="1052199" cy="32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smtClean="0"/>
              <a:t>Reference accounts</a:t>
            </a:r>
            <a:endParaRPr lang="en-US" sz="900" b="1" dirty="0"/>
          </a:p>
        </p:txBody>
      </p:sp>
      <p:sp>
        <p:nvSpPr>
          <p:cNvPr id="14" name="Rectangle 8"/>
          <p:cNvSpPr/>
          <p:nvPr/>
        </p:nvSpPr>
        <p:spPr>
          <a:xfrm>
            <a:off x="4305347" y="3710273"/>
            <a:ext cx="1722379" cy="32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t>Determining basic purchase </a:t>
            </a:r>
            <a:r>
              <a:rPr lang="en-US" sz="900" b="1" dirty="0" smtClean="0"/>
              <a:t/>
            </a:r>
            <a:br>
              <a:rPr lang="en-US" sz="900" b="1" dirty="0" smtClean="0"/>
            </a:br>
            <a:r>
              <a:rPr lang="en-US" sz="900" b="1" dirty="0" smtClean="0"/>
              <a:t>price </a:t>
            </a:r>
            <a:r>
              <a:rPr lang="en-US" sz="900" b="1" dirty="0"/>
              <a:t>and earn out terms</a:t>
            </a:r>
          </a:p>
        </p:txBody>
      </p:sp>
      <p:sp>
        <p:nvSpPr>
          <p:cNvPr id="15" name="Rectangle 9"/>
          <p:cNvSpPr/>
          <p:nvPr/>
        </p:nvSpPr>
        <p:spPr>
          <a:xfrm>
            <a:off x="6099878" y="3710273"/>
            <a:ext cx="1285172" cy="32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t>Payment basic purchase price</a:t>
            </a:r>
          </a:p>
        </p:txBody>
      </p:sp>
      <p:sp>
        <p:nvSpPr>
          <p:cNvPr id="16" name="TextBox 11"/>
          <p:cNvSpPr txBox="1"/>
          <p:nvPr/>
        </p:nvSpPr>
        <p:spPr>
          <a:xfrm>
            <a:off x="2551760" y="4314869"/>
            <a:ext cx="876833" cy="138499"/>
          </a:xfrm>
          <a:prstGeom prst="rect">
            <a:avLst/>
          </a:prstGeom>
          <a:noFill/>
        </p:spPr>
        <p:txBody>
          <a:bodyPr wrap="square" lIns="0" tIns="0" rIns="0" bIns="0" rtlCol="0">
            <a:spAutoFit/>
          </a:bodyPr>
          <a:lstStyle/>
          <a:p>
            <a:pPr algn="ctr"/>
            <a:r>
              <a:rPr lang="en-US" sz="900" dirty="0" smtClean="0">
                <a:solidFill>
                  <a:schemeClr val="tx2"/>
                </a:solidFill>
                <a:latin typeface="Arial" pitchFamily="34" charset="0"/>
                <a:cs typeface="Arial" pitchFamily="34" charset="0"/>
              </a:rPr>
              <a:t>31 Dec 20XX</a:t>
            </a:r>
          </a:p>
        </p:txBody>
      </p:sp>
      <p:sp>
        <p:nvSpPr>
          <p:cNvPr id="17" name="TextBox 12"/>
          <p:cNvSpPr txBox="1"/>
          <p:nvPr/>
        </p:nvSpPr>
        <p:spPr>
          <a:xfrm>
            <a:off x="5445309" y="4314869"/>
            <a:ext cx="876833" cy="138499"/>
          </a:xfrm>
          <a:prstGeom prst="rect">
            <a:avLst/>
          </a:prstGeom>
          <a:noFill/>
        </p:spPr>
        <p:txBody>
          <a:bodyPr wrap="square" lIns="0" tIns="0" rIns="0" bIns="0" rtlCol="0">
            <a:spAutoFit/>
          </a:bodyPr>
          <a:lstStyle/>
          <a:p>
            <a:pPr algn="ctr"/>
            <a:r>
              <a:rPr lang="en-US" sz="900" dirty="0" smtClean="0">
                <a:solidFill>
                  <a:schemeClr val="tx2"/>
                </a:solidFill>
                <a:latin typeface="Arial" pitchFamily="34" charset="0"/>
                <a:cs typeface="Arial" pitchFamily="34" charset="0"/>
              </a:rPr>
              <a:t>28 Feb 20XX</a:t>
            </a:r>
          </a:p>
        </p:txBody>
      </p:sp>
      <p:sp>
        <p:nvSpPr>
          <p:cNvPr id="18" name="TextBox 13"/>
          <p:cNvSpPr txBox="1"/>
          <p:nvPr/>
        </p:nvSpPr>
        <p:spPr>
          <a:xfrm>
            <a:off x="6601497" y="4314869"/>
            <a:ext cx="876833" cy="138499"/>
          </a:xfrm>
          <a:prstGeom prst="rect">
            <a:avLst/>
          </a:prstGeom>
          <a:noFill/>
        </p:spPr>
        <p:txBody>
          <a:bodyPr wrap="square" lIns="0" tIns="0" rIns="0" bIns="0" rtlCol="0">
            <a:spAutoFit/>
          </a:bodyPr>
          <a:lstStyle/>
          <a:p>
            <a:pPr algn="ctr"/>
            <a:r>
              <a:rPr lang="en-US" sz="900" dirty="0" smtClean="0">
                <a:solidFill>
                  <a:schemeClr val="tx2"/>
                </a:solidFill>
                <a:latin typeface="Arial" pitchFamily="34" charset="0"/>
                <a:cs typeface="Arial" pitchFamily="34" charset="0"/>
              </a:rPr>
              <a:t>31 May 20XX</a:t>
            </a:r>
          </a:p>
        </p:txBody>
      </p:sp>
      <p:cxnSp>
        <p:nvCxnSpPr>
          <p:cNvPr id="19" name="Straight Arrow Connector 14"/>
          <p:cNvCxnSpPr/>
          <p:nvPr/>
        </p:nvCxnSpPr>
        <p:spPr>
          <a:xfrm>
            <a:off x="5883725" y="4032170"/>
            <a:ext cx="0" cy="21600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8"/>
          <p:cNvSpPr txBox="1"/>
          <p:nvPr/>
        </p:nvSpPr>
        <p:spPr>
          <a:xfrm>
            <a:off x="2529891" y="4743180"/>
            <a:ext cx="920572" cy="2769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Balance sheet reference date</a:t>
            </a:r>
          </a:p>
        </p:txBody>
      </p:sp>
      <p:cxnSp>
        <p:nvCxnSpPr>
          <p:cNvPr id="21" name="Straight Arrow Connector 22"/>
          <p:cNvCxnSpPr/>
          <p:nvPr/>
        </p:nvCxnSpPr>
        <p:spPr>
          <a:xfrm>
            <a:off x="7039913" y="4032170"/>
            <a:ext cx="0" cy="21600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3"/>
          <p:cNvCxnSpPr/>
          <p:nvPr/>
        </p:nvCxnSpPr>
        <p:spPr>
          <a:xfrm>
            <a:off x="2990177" y="4032170"/>
            <a:ext cx="0" cy="21600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5"/>
          <p:cNvCxnSpPr/>
          <p:nvPr/>
        </p:nvCxnSpPr>
        <p:spPr>
          <a:xfrm>
            <a:off x="2990177" y="4502318"/>
            <a:ext cx="0" cy="216000"/>
          </a:xfrm>
          <a:prstGeom prst="straightConnector1">
            <a:avLst/>
          </a:prstGeom>
          <a:ln>
            <a:solidFill>
              <a:srgbClr val="747678"/>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6"/>
          <p:cNvCxnSpPr/>
          <p:nvPr/>
        </p:nvCxnSpPr>
        <p:spPr>
          <a:xfrm>
            <a:off x="5883725" y="4502318"/>
            <a:ext cx="0" cy="324000"/>
          </a:xfrm>
          <a:prstGeom prst="straightConnector1">
            <a:avLst/>
          </a:prstGeom>
          <a:ln>
            <a:solidFill>
              <a:srgbClr val="747678"/>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7"/>
          <p:cNvCxnSpPr/>
          <p:nvPr/>
        </p:nvCxnSpPr>
        <p:spPr>
          <a:xfrm>
            <a:off x="7039913" y="4502318"/>
            <a:ext cx="0" cy="324000"/>
          </a:xfrm>
          <a:prstGeom prst="straightConnector1">
            <a:avLst/>
          </a:prstGeom>
          <a:ln>
            <a:solidFill>
              <a:srgbClr val="747678"/>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31" name="TextBox 29"/>
          <p:cNvSpPr txBox="1"/>
          <p:nvPr/>
        </p:nvSpPr>
        <p:spPr>
          <a:xfrm>
            <a:off x="3603960" y="4718342"/>
            <a:ext cx="92057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Due Diligence</a:t>
            </a:r>
          </a:p>
        </p:txBody>
      </p:sp>
      <p:sp>
        <p:nvSpPr>
          <p:cNvPr id="32" name="TextBox 30"/>
          <p:cNvSpPr txBox="1"/>
          <p:nvPr/>
        </p:nvSpPr>
        <p:spPr>
          <a:xfrm>
            <a:off x="4524736" y="4718342"/>
            <a:ext cx="92057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Negotiation</a:t>
            </a:r>
          </a:p>
        </p:txBody>
      </p:sp>
      <p:sp>
        <p:nvSpPr>
          <p:cNvPr id="33" name="TextBox 32"/>
          <p:cNvSpPr txBox="1"/>
          <p:nvPr/>
        </p:nvSpPr>
        <p:spPr>
          <a:xfrm>
            <a:off x="5357684" y="4862358"/>
            <a:ext cx="105208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Signing</a:t>
            </a:r>
          </a:p>
        </p:txBody>
      </p:sp>
      <p:sp>
        <p:nvSpPr>
          <p:cNvPr id="34" name="TextBox 33"/>
          <p:cNvSpPr txBox="1"/>
          <p:nvPr/>
        </p:nvSpPr>
        <p:spPr>
          <a:xfrm>
            <a:off x="6513872" y="4862358"/>
            <a:ext cx="105208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Closing</a:t>
            </a:r>
          </a:p>
        </p:txBody>
      </p:sp>
      <p:sp>
        <p:nvSpPr>
          <p:cNvPr id="38" name="Rectangle 37"/>
          <p:cNvSpPr/>
          <p:nvPr/>
        </p:nvSpPr>
        <p:spPr>
          <a:xfrm>
            <a:off x="2464077" y="5526084"/>
            <a:ext cx="6838536" cy="14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p:cNvSpPr/>
          <p:nvPr/>
        </p:nvSpPr>
        <p:spPr>
          <a:xfrm>
            <a:off x="7039914" y="5526084"/>
            <a:ext cx="2262700" cy="726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ight Brace 39"/>
          <p:cNvSpPr/>
          <p:nvPr/>
        </p:nvSpPr>
        <p:spPr>
          <a:xfrm rot="5400000">
            <a:off x="4010246" y="4361334"/>
            <a:ext cx="108000" cy="482204"/>
          </a:xfrm>
          <a:prstGeom prst="rightBrace">
            <a:avLst>
              <a:gd name="adj1" fmla="val 0"/>
              <a:gd name="adj2"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dirty="0"/>
          </a:p>
        </p:txBody>
      </p:sp>
      <p:sp>
        <p:nvSpPr>
          <p:cNvPr id="41" name="Right Brace 40"/>
          <p:cNvSpPr/>
          <p:nvPr/>
        </p:nvSpPr>
        <p:spPr>
          <a:xfrm rot="5400000">
            <a:off x="4931023" y="4164068"/>
            <a:ext cx="108000" cy="876735"/>
          </a:xfrm>
          <a:prstGeom prst="rightBrace">
            <a:avLst>
              <a:gd name="adj1" fmla="val 0"/>
              <a:gd name="adj2"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dirty="0"/>
          </a:p>
        </p:txBody>
      </p:sp>
      <p:cxnSp>
        <p:nvCxnSpPr>
          <p:cNvPr id="43" name="Straight Arrow Connector 43"/>
          <p:cNvCxnSpPr/>
          <p:nvPr/>
        </p:nvCxnSpPr>
        <p:spPr>
          <a:xfrm>
            <a:off x="5883725" y="5019952"/>
            <a:ext cx="0" cy="468000"/>
          </a:xfrm>
          <a:prstGeom prst="straightConnector1">
            <a:avLst/>
          </a:prstGeom>
          <a:ln>
            <a:solidFill>
              <a:srgbClr val="747678"/>
            </a:solidFill>
            <a:prstDash val="sysDash"/>
            <a:tailEnd type="none"/>
          </a:ln>
        </p:spPr>
        <p:style>
          <a:lnRef idx="1">
            <a:schemeClr val="accent1"/>
          </a:lnRef>
          <a:fillRef idx="0">
            <a:schemeClr val="accent1"/>
          </a:fillRef>
          <a:effectRef idx="0">
            <a:schemeClr val="accent1"/>
          </a:effectRef>
          <a:fontRef idx="minor">
            <a:schemeClr val="tx1"/>
          </a:fontRef>
        </p:style>
      </p:cxnSp>
      <p:cxnSp>
        <p:nvCxnSpPr>
          <p:cNvPr id="44" name="Straight Arrow Connector 44"/>
          <p:cNvCxnSpPr/>
          <p:nvPr/>
        </p:nvCxnSpPr>
        <p:spPr>
          <a:xfrm>
            <a:off x="7039913" y="5019952"/>
            <a:ext cx="0" cy="468000"/>
          </a:xfrm>
          <a:prstGeom prst="straightConnector1">
            <a:avLst/>
          </a:prstGeom>
          <a:ln>
            <a:solidFill>
              <a:srgbClr val="747678"/>
            </a:solidFill>
            <a:prstDash val="sysDash"/>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6"/>
          <p:cNvCxnSpPr/>
          <p:nvPr/>
        </p:nvCxnSpPr>
        <p:spPr>
          <a:xfrm>
            <a:off x="2990177" y="5039879"/>
            <a:ext cx="0" cy="468000"/>
          </a:xfrm>
          <a:prstGeom prst="straightConnector1">
            <a:avLst/>
          </a:prstGeom>
          <a:ln>
            <a:solidFill>
              <a:srgbClr val="747678"/>
            </a:solidFill>
            <a:prstDash val="sysDash"/>
            <a:tailEnd type="none"/>
          </a:ln>
        </p:spPr>
        <p:style>
          <a:lnRef idx="1">
            <a:schemeClr val="accent1"/>
          </a:lnRef>
          <a:fillRef idx="0">
            <a:schemeClr val="accent1"/>
          </a:fillRef>
          <a:effectRef idx="0">
            <a:schemeClr val="accent1"/>
          </a:effectRef>
          <a:fontRef idx="minor">
            <a:schemeClr val="tx1"/>
          </a:fontRef>
        </p:style>
      </p:cxnSp>
      <p:sp>
        <p:nvSpPr>
          <p:cNvPr id="46" name="TextBox 47"/>
          <p:cNvSpPr txBox="1"/>
          <p:nvPr/>
        </p:nvSpPr>
        <p:spPr>
          <a:xfrm>
            <a:off x="9219314" y="4436423"/>
            <a:ext cx="306857" cy="138499"/>
          </a:xfrm>
          <a:prstGeom prst="rect">
            <a:avLst/>
          </a:prstGeom>
          <a:noFill/>
        </p:spPr>
        <p:txBody>
          <a:bodyPr wrap="square" lIns="0" tIns="0" rIns="0" bIns="0" rtlCol="0">
            <a:spAutoFit/>
          </a:bodyPr>
          <a:lstStyle/>
          <a:p>
            <a:pPr algn="ctr"/>
            <a:r>
              <a:rPr lang="en-US" sz="900" dirty="0" smtClean="0">
                <a:latin typeface="Arial" pitchFamily="34" charset="0"/>
                <a:cs typeface="Arial" pitchFamily="34" charset="0"/>
              </a:rPr>
              <a:t>t</a:t>
            </a:r>
          </a:p>
        </p:txBody>
      </p:sp>
      <p:sp>
        <p:nvSpPr>
          <p:cNvPr id="47" name="Rectangle 52"/>
          <p:cNvSpPr>
            <a:spLocks/>
          </p:cNvSpPr>
          <p:nvPr/>
        </p:nvSpPr>
        <p:spPr>
          <a:xfrm>
            <a:off x="2464077" y="5772700"/>
            <a:ext cx="1534287"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700" dirty="0" smtClean="0"/>
              <a:t>Sellers‘ risk and rewards</a:t>
            </a:r>
            <a:endParaRPr lang="en-US" sz="700" dirty="0"/>
          </a:p>
        </p:txBody>
      </p:sp>
      <p:sp>
        <p:nvSpPr>
          <p:cNvPr id="48" name="Rectangle 53"/>
          <p:cNvSpPr>
            <a:spLocks/>
          </p:cNvSpPr>
          <p:nvPr/>
        </p:nvSpPr>
        <p:spPr>
          <a:xfrm>
            <a:off x="2464077" y="5918800"/>
            <a:ext cx="1534287"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700" dirty="0" smtClean="0"/>
              <a:t>Buyer‘ risk and rewards</a:t>
            </a:r>
          </a:p>
        </p:txBody>
      </p:sp>
      <p:sp>
        <p:nvSpPr>
          <p:cNvPr id="50" name="Rectangle 9"/>
          <p:cNvSpPr/>
          <p:nvPr/>
        </p:nvSpPr>
        <p:spPr>
          <a:xfrm>
            <a:off x="7457201" y="3710273"/>
            <a:ext cx="1464071" cy="32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t>Payment earn out </a:t>
            </a:r>
            <a:r>
              <a:rPr lang="en-US" sz="900" b="1" dirty="0" smtClean="0"/>
              <a:t/>
            </a:r>
            <a:br>
              <a:rPr lang="en-US" sz="900" b="1" dirty="0" smtClean="0"/>
            </a:br>
            <a:r>
              <a:rPr lang="en-US" sz="900" b="1" dirty="0" smtClean="0"/>
              <a:t>price </a:t>
            </a:r>
            <a:r>
              <a:rPr lang="en-US" sz="900" b="1" dirty="0"/>
              <a:t>component</a:t>
            </a:r>
          </a:p>
        </p:txBody>
      </p:sp>
      <p:cxnSp>
        <p:nvCxnSpPr>
          <p:cNvPr id="51" name="Straight Arrow Connector 22"/>
          <p:cNvCxnSpPr/>
          <p:nvPr/>
        </p:nvCxnSpPr>
        <p:spPr>
          <a:xfrm>
            <a:off x="8397237" y="4032170"/>
            <a:ext cx="0" cy="21600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52" name="TextBox 30"/>
          <p:cNvSpPr txBox="1"/>
          <p:nvPr/>
        </p:nvSpPr>
        <p:spPr>
          <a:xfrm>
            <a:off x="7730028" y="4718318"/>
            <a:ext cx="920572" cy="138499"/>
          </a:xfrm>
          <a:prstGeom prst="rect">
            <a:avLst/>
          </a:prstGeom>
          <a:noFill/>
        </p:spPr>
        <p:txBody>
          <a:bodyPr wrap="square" lIns="0" tIns="0" rIns="0" bIns="0" rtlCol="0">
            <a:spAutoFit/>
          </a:bodyPr>
          <a:lstStyle/>
          <a:p>
            <a:pPr algn="ctr"/>
            <a:r>
              <a:rPr lang="en-US" sz="900" dirty="0" smtClean="0">
                <a:latin typeface="Arial" pitchFamily="34" charset="0"/>
                <a:cs typeface="Arial" pitchFamily="34" charset="0"/>
              </a:rPr>
              <a:t>2-3 years</a:t>
            </a:r>
          </a:p>
        </p:txBody>
      </p:sp>
      <p:sp>
        <p:nvSpPr>
          <p:cNvPr id="53" name="Right Brace 40"/>
          <p:cNvSpPr/>
          <p:nvPr/>
        </p:nvSpPr>
        <p:spPr>
          <a:xfrm rot="5400000">
            <a:off x="8125517" y="3627312"/>
            <a:ext cx="108026" cy="1950225"/>
          </a:xfrm>
          <a:prstGeom prst="rightBrace">
            <a:avLst>
              <a:gd name="adj1" fmla="val 0"/>
              <a:gd name="adj2"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dirty="0"/>
          </a:p>
        </p:txBody>
      </p:sp>
    </p:spTree>
    <p:extLst>
      <p:ext uri="{BB962C8B-B14F-4D97-AF65-F5344CB8AC3E}">
        <p14:creationId xmlns:p14="http://schemas.microsoft.com/office/powerpoint/2010/main" val="15064976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fontAlgn="base"/>
            <a:r>
              <a:rPr lang="en-US" dirty="0"/>
              <a:t>The largest implementation difficulties are based on the fact that the buyer has sole control over the company after conclusion of the agreement and hence can influence the parameters which serve as the basis for the calculation of the earn out</a:t>
            </a:r>
          </a:p>
          <a:p>
            <a:pPr fontAlgn="base"/>
            <a:r>
              <a:rPr lang="en-US" dirty="0"/>
              <a:t>An alternative to an earn out structure is a "vendor loan“: the buyer borrows all or part of purchase price from the seller and repays in installments over a fixed period where the target company serves as collateral</a:t>
            </a:r>
          </a:p>
        </p:txBody>
      </p:sp>
      <p:sp>
        <p:nvSpPr>
          <p:cNvPr id="4" name="Titel 3"/>
          <p:cNvSpPr>
            <a:spLocks noGrp="1"/>
          </p:cNvSpPr>
          <p:nvPr>
            <p:ph type="title"/>
          </p:nvPr>
        </p:nvSpPr>
        <p:spPr/>
        <p:txBody>
          <a:bodyPr/>
          <a:lstStyle/>
          <a:p>
            <a:r>
              <a:rPr lang="en-US" dirty="0"/>
              <a:t>Purchase price mechanisms: </a:t>
            </a:r>
            <a:r>
              <a:rPr lang="en-US" dirty="0" smtClean="0"/>
              <a:t>Earn out (2/3</a:t>
            </a:r>
            <a:r>
              <a:rPr lang="en-US" dirty="0"/>
              <a:t>)</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sp>
        <p:nvSpPr>
          <p:cNvPr id="42" name="Rechteck 20"/>
          <p:cNvSpPr>
            <a:spLocks/>
          </p:cNvSpPr>
          <p:nvPr/>
        </p:nvSpPr>
        <p:spPr>
          <a:xfrm>
            <a:off x="2465021" y="1426177"/>
            <a:ext cx="695203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a:t>Potential performance indicators</a:t>
            </a:r>
          </a:p>
        </p:txBody>
      </p:sp>
      <p:sp>
        <p:nvSpPr>
          <p:cNvPr id="54" name="Rechteck 20"/>
          <p:cNvSpPr>
            <a:spLocks/>
          </p:cNvSpPr>
          <p:nvPr/>
        </p:nvSpPr>
        <p:spPr>
          <a:xfrm>
            <a:off x="2465021" y="3682967"/>
            <a:ext cx="6952030" cy="25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a:t>Potential payment timings</a:t>
            </a:r>
          </a:p>
        </p:txBody>
      </p:sp>
      <p:sp>
        <p:nvSpPr>
          <p:cNvPr id="55" name="Rectangle 8"/>
          <p:cNvSpPr>
            <a:spLocks noChangeArrowheads="1"/>
          </p:cNvSpPr>
          <p:nvPr>
            <p:custDataLst>
              <p:tags r:id="rId1"/>
            </p:custDataLst>
          </p:nvPr>
        </p:nvSpPr>
        <p:spPr bwMode="gray">
          <a:xfrm>
            <a:off x="2465020" y="4030209"/>
            <a:ext cx="2196000" cy="1991180"/>
          </a:xfrm>
          <a:prstGeom prst="rect">
            <a:avLst/>
          </a:prstGeom>
          <a:solidFill>
            <a:schemeClr val="bg1"/>
          </a:solidFill>
          <a:ln w="9525" algn="ctr">
            <a:solidFill>
              <a:schemeClr val="accent3"/>
            </a:solidFill>
            <a:miter lim="800000"/>
            <a:headEnd/>
            <a:tailEnd/>
          </a:ln>
        </p:spPr>
        <p:txBody>
          <a:bodyPr lIns="54000" tIns="54000" rIns="54000" bIns="54000"/>
          <a:lstStyle/>
          <a:p>
            <a:pPr marL="192088" lvl="1" indent="-190500">
              <a:spcAft>
                <a:spcPts val="600"/>
              </a:spcAft>
              <a:buClr>
                <a:srgbClr val="0C2D83"/>
              </a:buClr>
              <a:buSzPct val="85000"/>
            </a:pPr>
            <a:r>
              <a:rPr lang="en-US" sz="900" b="1" kern="0" dirty="0">
                <a:solidFill>
                  <a:schemeClr val="accent3"/>
                </a:solidFill>
                <a:cs typeface="Arial" pitchFamily="34" charset="0"/>
              </a:rPr>
              <a:t>Fixed hurdle</a:t>
            </a:r>
          </a:p>
          <a:p>
            <a:pPr marL="216000" lvl="1" indent="-216000">
              <a:spcAft>
                <a:spcPts val="600"/>
              </a:spcAft>
              <a:buClr>
                <a:srgbClr val="0C2D83"/>
              </a:buClr>
              <a:buSzPct val="100000"/>
              <a:buFont typeface="Univers for KPMG Light" panose="020B0403020202020204" pitchFamily="34" charset="0"/>
              <a:buChar char="—"/>
              <a:defRPr/>
            </a:pPr>
            <a:r>
              <a:rPr lang="en-US" sz="900" kern="0" dirty="0">
                <a:solidFill>
                  <a:prstClr val="black"/>
                </a:solidFill>
                <a:cs typeface="Arial" pitchFamily="34" charset="0"/>
              </a:rPr>
              <a:t>Clearly defined metric</a:t>
            </a:r>
          </a:p>
          <a:p>
            <a:pPr marL="216000" lvl="1" indent="-216000">
              <a:spcAft>
                <a:spcPts val="600"/>
              </a:spcAft>
              <a:buClr>
                <a:srgbClr val="0C2D83"/>
              </a:buClr>
              <a:buSzPct val="100000"/>
              <a:buFont typeface="Univers for KPMG Light" panose="020B0403020202020204" pitchFamily="34" charset="0"/>
              <a:buChar char="—"/>
              <a:defRPr/>
            </a:pPr>
            <a:r>
              <a:rPr lang="en-US" sz="900" kern="0" dirty="0">
                <a:solidFill>
                  <a:prstClr val="black"/>
                </a:solidFill>
                <a:cs typeface="Arial" pitchFamily="34" charset="0"/>
              </a:rPr>
              <a:t>When hurdle is exceeded, the excess amount is partially or in full paid to the seller</a:t>
            </a:r>
          </a:p>
          <a:p>
            <a:pPr marL="216000" lvl="1" indent="-216000">
              <a:spcAft>
                <a:spcPts val="600"/>
              </a:spcAft>
              <a:buClr>
                <a:srgbClr val="0C2D83"/>
              </a:buClr>
              <a:buSzPct val="100000"/>
              <a:buFont typeface="Univers for KPMG Light" panose="020B0403020202020204" pitchFamily="34" charset="0"/>
              <a:buChar char="—"/>
              <a:defRPr/>
            </a:pPr>
            <a:r>
              <a:rPr lang="en-US" sz="900" kern="0" dirty="0">
                <a:solidFill>
                  <a:prstClr val="black"/>
                </a:solidFill>
                <a:cs typeface="Arial" pitchFamily="34" charset="0"/>
              </a:rPr>
              <a:t>Typically, payments are made annually</a:t>
            </a:r>
          </a:p>
          <a:p>
            <a:pPr marL="216000" lvl="1" indent="-216000">
              <a:spcAft>
                <a:spcPts val="600"/>
              </a:spcAft>
              <a:buClr>
                <a:srgbClr val="0C2D83"/>
              </a:buClr>
              <a:buSzPct val="100000"/>
              <a:buFont typeface="Univers for KPMG Light" panose="020B0403020202020204" pitchFamily="34" charset="0"/>
              <a:buChar char="—"/>
              <a:defRPr/>
            </a:pPr>
            <a:r>
              <a:rPr lang="en-US" sz="900" kern="0" dirty="0">
                <a:solidFill>
                  <a:prstClr val="black"/>
                </a:solidFill>
                <a:cs typeface="Arial" pitchFamily="34" charset="0"/>
              </a:rPr>
              <a:t>The hurdles are often designed progressively</a:t>
            </a:r>
          </a:p>
        </p:txBody>
      </p:sp>
      <p:sp>
        <p:nvSpPr>
          <p:cNvPr id="56" name="Rectangle 8"/>
          <p:cNvSpPr>
            <a:spLocks noChangeArrowheads="1"/>
          </p:cNvSpPr>
          <p:nvPr>
            <p:custDataLst>
              <p:tags r:id="rId2"/>
            </p:custDataLst>
          </p:nvPr>
        </p:nvSpPr>
        <p:spPr bwMode="gray">
          <a:xfrm>
            <a:off x="4843035" y="4030208"/>
            <a:ext cx="2196000" cy="1991180"/>
          </a:xfrm>
          <a:prstGeom prst="rect">
            <a:avLst/>
          </a:prstGeom>
          <a:solidFill>
            <a:schemeClr val="bg1"/>
          </a:solidFill>
          <a:ln w="9525" algn="ctr">
            <a:solidFill>
              <a:schemeClr val="accent3"/>
            </a:solidFill>
            <a:miter lim="800000"/>
            <a:headEnd/>
            <a:tailEnd/>
          </a:ln>
        </p:spPr>
        <p:txBody>
          <a:bodyPr lIns="54000" tIns="54000" rIns="54000" bIns="54000"/>
          <a:lstStyle/>
          <a:p>
            <a:pPr marL="192088" lvl="1" indent="-190500">
              <a:spcAft>
                <a:spcPts val="600"/>
              </a:spcAft>
              <a:buClr>
                <a:srgbClr val="0C2D83"/>
              </a:buClr>
              <a:buSzPct val="85000"/>
            </a:pPr>
            <a:r>
              <a:rPr lang="en-US" sz="900" b="1" kern="0" dirty="0">
                <a:solidFill>
                  <a:schemeClr val="accent3"/>
                </a:solidFill>
                <a:cs typeface="Arial" pitchFamily="34" charset="0"/>
              </a:rPr>
              <a:t>Variable hurdle</a:t>
            </a:r>
          </a:p>
          <a:p>
            <a:pPr marL="216000" lvl="1" indent="-216000">
              <a:spcAft>
                <a:spcPts val="600"/>
              </a:spcAft>
              <a:buClr>
                <a:srgbClr val="0C2D83"/>
              </a:buClr>
              <a:buSzPct val="100000"/>
              <a:buFont typeface="Univers for KPMG Light" panose="020B0403020202020204" pitchFamily="34" charset="0"/>
              <a:buChar char="—"/>
              <a:defRPr/>
            </a:pPr>
            <a:r>
              <a:rPr lang="en-US" sz="900" kern="0" dirty="0">
                <a:solidFill>
                  <a:prstClr val="black"/>
                </a:solidFill>
                <a:cs typeface="Arial" pitchFamily="34" charset="0"/>
              </a:rPr>
              <a:t>Relevant threshold is not fixed in advance, but evolves as a function of the actual results achieved</a:t>
            </a:r>
          </a:p>
        </p:txBody>
      </p:sp>
      <p:sp>
        <p:nvSpPr>
          <p:cNvPr id="57" name="Rectangle 8"/>
          <p:cNvSpPr>
            <a:spLocks noChangeArrowheads="1"/>
          </p:cNvSpPr>
          <p:nvPr>
            <p:custDataLst>
              <p:tags r:id="rId3"/>
            </p:custDataLst>
          </p:nvPr>
        </p:nvSpPr>
        <p:spPr bwMode="gray">
          <a:xfrm>
            <a:off x="7221051" y="4030208"/>
            <a:ext cx="2196000" cy="1991180"/>
          </a:xfrm>
          <a:prstGeom prst="rect">
            <a:avLst/>
          </a:prstGeom>
          <a:solidFill>
            <a:schemeClr val="bg1"/>
          </a:solidFill>
          <a:ln w="9525" algn="ctr">
            <a:solidFill>
              <a:schemeClr val="accent3"/>
            </a:solidFill>
            <a:miter lim="800000"/>
            <a:headEnd/>
            <a:tailEnd/>
          </a:ln>
        </p:spPr>
        <p:txBody>
          <a:bodyPr lIns="54000" tIns="54000" rIns="54000" bIns="54000"/>
          <a:lstStyle/>
          <a:p>
            <a:pPr marL="192088" lvl="1" indent="-190500">
              <a:spcAft>
                <a:spcPts val="600"/>
              </a:spcAft>
              <a:buClr>
                <a:srgbClr val="0C2D83"/>
              </a:buClr>
              <a:buSzPct val="85000"/>
            </a:pPr>
            <a:r>
              <a:rPr lang="en-US" sz="900" b="1" kern="0" dirty="0">
                <a:solidFill>
                  <a:schemeClr val="accent3"/>
                </a:solidFill>
                <a:cs typeface="Arial" pitchFamily="34" charset="0"/>
              </a:rPr>
              <a:t>Cumulative hurdle</a:t>
            </a:r>
          </a:p>
          <a:p>
            <a:pPr marL="216000" lvl="1" indent="-216000">
              <a:spcAft>
                <a:spcPts val="600"/>
              </a:spcAft>
              <a:buClr>
                <a:srgbClr val="0C2D83"/>
              </a:buClr>
              <a:buSzPct val="100000"/>
              <a:buFont typeface="Univers for KPMG Light" panose="020B0403020202020204" pitchFamily="34" charset="0"/>
              <a:buChar char="—"/>
              <a:defRPr/>
            </a:pPr>
            <a:r>
              <a:rPr lang="en-US" sz="900" kern="0" dirty="0">
                <a:solidFill>
                  <a:prstClr val="black"/>
                </a:solidFill>
                <a:cs typeface="Arial" pitchFamily="34" charset="0"/>
              </a:rPr>
              <a:t>Payment to the seller takes place only at the end of the earn out period</a:t>
            </a:r>
          </a:p>
          <a:p>
            <a:pPr marL="216000" lvl="1" indent="-216000">
              <a:spcAft>
                <a:spcPts val="600"/>
              </a:spcAft>
              <a:buClr>
                <a:srgbClr val="0C2D83"/>
              </a:buClr>
              <a:buSzPct val="100000"/>
              <a:buFont typeface="Univers for KPMG Light" panose="020B0403020202020204" pitchFamily="34" charset="0"/>
              <a:buChar char="—"/>
              <a:defRPr/>
            </a:pPr>
            <a:r>
              <a:rPr lang="en-US" sz="900" kern="0" dirty="0">
                <a:solidFill>
                  <a:prstClr val="black"/>
                </a:solidFill>
                <a:cs typeface="Arial" pitchFamily="34" charset="0"/>
              </a:rPr>
              <a:t>Amount of annual hurdles are accumulated and compared with the sum of the relevant values achieved</a:t>
            </a:r>
          </a:p>
        </p:txBody>
      </p:sp>
      <p:sp>
        <p:nvSpPr>
          <p:cNvPr id="58" name="Textplatzhalter 2"/>
          <p:cNvSpPr>
            <a:spLocks noGrp="1"/>
          </p:cNvSpPr>
          <p:nvPr>
            <p:ph type="body" sz="quarter" idx="11"/>
          </p:nvPr>
        </p:nvSpPr>
        <p:spPr>
          <a:xfrm>
            <a:off x="2451100" y="1744980"/>
            <a:ext cx="3393440" cy="1790700"/>
          </a:xfrm>
        </p:spPr>
        <p:txBody>
          <a:bodyPr/>
          <a:lstStyle/>
          <a:p>
            <a:r>
              <a:rPr lang="en-US" dirty="0"/>
              <a:t>Financial parameters</a:t>
            </a:r>
          </a:p>
          <a:p>
            <a:pPr lvl="2"/>
            <a:r>
              <a:rPr lang="en-US" dirty="0"/>
              <a:t>Revenue</a:t>
            </a:r>
          </a:p>
          <a:p>
            <a:pPr lvl="2"/>
            <a:r>
              <a:rPr lang="en-US" dirty="0"/>
              <a:t>Profitability figures from the P&amp;L (e.g. EBITDA, EBIT, EBT)</a:t>
            </a:r>
          </a:p>
          <a:p>
            <a:pPr lvl="2"/>
            <a:r>
              <a:rPr lang="en-US" dirty="0"/>
              <a:t>Cash flow figures</a:t>
            </a:r>
          </a:p>
          <a:p>
            <a:pPr marL="0" lvl="2" indent="0">
              <a:buNone/>
            </a:pPr>
            <a:r>
              <a:rPr lang="en-US" b="1" dirty="0">
                <a:solidFill>
                  <a:schemeClr val="tx2"/>
                </a:solidFill>
              </a:rPr>
              <a:t>Non-financial parameters</a:t>
            </a:r>
          </a:p>
          <a:p>
            <a:pPr lvl="2"/>
            <a:r>
              <a:rPr lang="en-US" dirty="0"/>
              <a:t>Maintenance of key client relationships</a:t>
            </a:r>
          </a:p>
          <a:p>
            <a:pPr lvl="2"/>
            <a:r>
              <a:rPr lang="en-US" dirty="0"/>
              <a:t>Continuation of business by seller / previous management</a:t>
            </a:r>
          </a:p>
          <a:p>
            <a:pPr lvl="2"/>
            <a:r>
              <a:rPr lang="en-US" dirty="0"/>
              <a:t>Being granted important patents or licenses</a:t>
            </a:r>
          </a:p>
          <a:p>
            <a:pPr lvl="2"/>
            <a:r>
              <a:rPr lang="en-US" dirty="0"/>
              <a:t>Successful introduction of a new product</a:t>
            </a:r>
          </a:p>
        </p:txBody>
      </p:sp>
      <p:sp>
        <p:nvSpPr>
          <p:cNvPr id="59" name="Textplatzhalter 2"/>
          <p:cNvSpPr txBox="1">
            <a:spLocks/>
          </p:cNvSpPr>
          <p:nvPr/>
        </p:nvSpPr>
        <p:spPr>
          <a:xfrm>
            <a:off x="6023611" y="2062348"/>
            <a:ext cx="3393440" cy="1280160"/>
          </a:xfrm>
          <a:prstGeom prst="rect">
            <a:avLst/>
          </a:prstGeom>
          <a:ln>
            <a:noFill/>
          </a:ln>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Earn outs in practice</a:t>
            </a:r>
          </a:p>
          <a:p>
            <a:pPr lvl="2"/>
            <a:r>
              <a:rPr lang="en-US" dirty="0"/>
              <a:t>Sellers prefer indicators at the top of the income statement (particularly sales), since it cannot be influenced easily by the buyer</a:t>
            </a:r>
          </a:p>
          <a:p>
            <a:pPr lvl="2"/>
            <a:r>
              <a:rPr lang="en-US" dirty="0" smtClean="0"/>
              <a:t>Buyers </a:t>
            </a:r>
            <a:r>
              <a:rPr lang="en-US" dirty="0"/>
              <a:t>prefer financial indicators at the bottom of the income statement or cash-based metrics to quantify the actual income less costs</a:t>
            </a:r>
          </a:p>
        </p:txBody>
      </p:sp>
      <p:grpSp>
        <p:nvGrpSpPr>
          <p:cNvPr id="60" name="Gruppieren 59"/>
          <p:cNvGrpSpPr/>
          <p:nvPr/>
        </p:nvGrpSpPr>
        <p:grpSpPr>
          <a:xfrm>
            <a:off x="5783580" y="1760826"/>
            <a:ext cx="137160" cy="1835814"/>
            <a:chOff x="5292969" y="1429908"/>
            <a:chExt cx="85444" cy="4591480"/>
          </a:xfrm>
        </p:grpSpPr>
        <p:cxnSp>
          <p:nvCxnSpPr>
            <p:cNvPr id="61" name="Gerader Verbinder 60"/>
            <p:cNvCxnSpPr/>
            <p:nvPr/>
          </p:nvCxnSpPr>
          <p:spPr>
            <a:xfrm flipH="1">
              <a:off x="5292969" y="1429908"/>
              <a:ext cx="0" cy="4591480"/>
            </a:xfrm>
            <a:prstGeom prst="line">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62" name="Gleichschenkliges Dreieck 61"/>
            <p:cNvSpPr/>
            <p:nvPr/>
          </p:nvSpPr>
          <p:spPr>
            <a:xfrm rot="5400000">
              <a:off x="4879470" y="3767210"/>
              <a:ext cx="915762" cy="82125"/>
            </a:xfrm>
            <a:prstGeom prst="triangle">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grpSp>
    </p:spTree>
    <p:extLst>
      <p:ext uri="{BB962C8B-B14F-4D97-AF65-F5344CB8AC3E}">
        <p14:creationId xmlns:p14="http://schemas.microsoft.com/office/powerpoint/2010/main" val="22107468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pPr fontAlgn="base"/>
            <a:r>
              <a:rPr lang="en-US" dirty="0"/>
              <a:t>An earn out structure requires careful contract design and creative thinking with regard to potential scenarios. Otherwise, an earn out clause might harm the seller.</a:t>
            </a:r>
            <a:endParaRPr lang="en-US" b="0" dirty="0"/>
          </a:p>
        </p:txBody>
      </p:sp>
      <p:sp>
        <p:nvSpPr>
          <p:cNvPr id="4" name="Titel 3"/>
          <p:cNvSpPr>
            <a:spLocks noGrp="1"/>
          </p:cNvSpPr>
          <p:nvPr>
            <p:ph type="title"/>
          </p:nvPr>
        </p:nvSpPr>
        <p:spPr/>
        <p:txBody>
          <a:bodyPr/>
          <a:lstStyle/>
          <a:p>
            <a:r>
              <a:rPr lang="en-US" dirty="0"/>
              <a:t>Purchase price mechanisms: </a:t>
            </a:r>
            <a:r>
              <a:rPr lang="en-US" dirty="0" smtClean="0"/>
              <a:t>Earn out (3/3</a:t>
            </a:r>
            <a:r>
              <a:rPr lang="en-US" dirty="0"/>
              <a:t>)</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graphicFrame>
        <p:nvGraphicFramePr>
          <p:cNvPr id="50" name="Group 51"/>
          <p:cNvGraphicFramePr>
            <a:graphicFrameLocks noGrp="1"/>
          </p:cNvGraphicFramePr>
          <p:nvPr>
            <p:custDataLst>
              <p:tags r:id="rId1"/>
            </p:custDataLst>
            <p:extLst>
              <p:ext uri="{D42A27DB-BD31-4B8C-83A1-F6EECF244321}">
                <p14:modId xmlns:p14="http://schemas.microsoft.com/office/powerpoint/2010/main" val="3951990640"/>
              </p:ext>
            </p:extLst>
          </p:nvPr>
        </p:nvGraphicFramePr>
        <p:xfrm>
          <a:off x="2458720" y="1426000"/>
          <a:ext cx="6946024" cy="4608000"/>
        </p:xfrm>
        <a:graphic>
          <a:graphicData uri="http://schemas.openxmlformats.org/drawingml/2006/table">
            <a:tbl>
              <a:tblPr/>
              <a:tblGrid>
                <a:gridCol w="1366024"/>
                <a:gridCol w="5580000"/>
              </a:tblGrid>
              <a:tr h="288000">
                <a:tc gridSpan="2">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mn-lt"/>
                        </a:rPr>
                        <a:t>An earn out clause requires carefully drafted contract design</a:t>
                      </a: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endParaRPr kumimoji="0" lang="en-US" sz="1100" b="1" i="0" u="none" strike="noStrike" cap="none" normalizeH="0" baseline="0" noProof="0" dirty="0" smtClean="0">
                        <a:ln>
                          <a:noFill/>
                        </a:ln>
                        <a:solidFill>
                          <a:schemeClr val="bg1"/>
                        </a:solidFill>
                        <a:effectLst/>
                        <a:latin typeface="+mn-lt"/>
                      </a:endParaRPr>
                    </a:p>
                  </a:txBody>
                  <a:tcPr marL="54000" marR="54000" marT="54000" marB="54000" anchor="b" horzOverflow="overflow">
                    <a:lnL w="12700" cap="flat" cmpd="sng" algn="ctr">
                      <a:solidFill>
                        <a:srgbClr val="409DAD"/>
                      </a:solidFill>
                      <a:prstDash val="solid"/>
                      <a:round/>
                      <a:headEnd type="none" w="med" len="med"/>
                      <a:tailEnd type="none" w="med" len="med"/>
                    </a:lnL>
                    <a:lnR w="12700" cap="flat" cmpd="sng" algn="ctr">
                      <a:solidFill>
                        <a:srgbClr val="409DAD"/>
                      </a:solidFill>
                      <a:prstDash val="solid"/>
                      <a:round/>
                      <a:headEnd type="none" w="med" len="med"/>
                      <a:tailEnd type="none" w="med" len="med"/>
                    </a:lnR>
                    <a:lnT w="12700" cap="flat" cmpd="sng" algn="ctr">
                      <a:solidFill>
                        <a:srgbClr val="409DAD"/>
                      </a:solidFill>
                      <a:prstDash val="solid"/>
                      <a:round/>
                      <a:headEnd type="none" w="med" len="med"/>
                      <a:tailEnd type="none" w="med" len="med"/>
                    </a:lnT>
                    <a:lnB w="12700" cap="flat" cmpd="sng" algn="ctr">
                      <a:solidFill>
                        <a:srgbClr val="409DAD"/>
                      </a:solidFill>
                      <a:prstDash val="solid"/>
                      <a:round/>
                      <a:headEnd type="none" w="med" len="med"/>
                      <a:tailEnd type="none" w="med" len="med"/>
                    </a:lnB>
                    <a:lnTlToBr>
                      <a:noFill/>
                    </a:lnTlToBr>
                    <a:lnBlToTr>
                      <a:noFill/>
                    </a:lnBlToTr>
                    <a:solidFill>
                      <a:srgbClr val="409DAD"/>
                    </a:solidFill>
                  </a:tcPr>
                </a:tc>
              </a:tr>
              <a:tr h="864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Duration</a:t>
                      </a:r>
                    </a:p>
                  </a:txBody>
                  <a:tcPr marL="72000" marR="72000" marT="72000" marB="72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Typically not longer than three years (Influence of the seller deteriorates; buyer cannot fully integrate the business)</a:t>
                      </a:r>
                    </a:p>
                  </a:txBody>
                  <a:tcPr marL="72000" marR="72000" marT="72000" marB="72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864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Performance parameters/target(s) and sharing of success</a:t>
                      </a:r>
                    </a:p>
                  </a:txBody>
                  <a:tcPr marL="72000" marR="72000" marT="72000" marB="72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Precise definition of the performance parameters</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Clear definition of the target variable(s)</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Defining the applicable accounting standards</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Providing sample calculations (incl. share of success)</a:t>
                      </a:r>
                    </a:p>
                  </a:txBody>
                  <a:tcPr marL="72000" marR="72000" marT="72000" marB="72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864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Limiting manipulation versus flexibility in managing the business</a:t>
                      </a:r>
                    </a:p>
                  </a:txBody>
                  <a:tcPr marL="72000" marR="72000" marT="72000" marB="72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Clear provision regarding extraordinary items and their reconciliation (e.g. intra-group sales, extraordinary income or expenses, extraordinary impairment charges, creation of provisions, etc.)</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Agreeing on approach in case of restructurings, integrations and mergers during the earn out period</a:t>
                      </a:r>
                    </a:p>
                  </a:txBody>
                  <a:tcPr marL="72000" marR="72000" marT="72000" marB="72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864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Review mechanism/ arbitration</a:t>
                      </a:r>
                    </a:p>
                  </a:txBody>
                  <a:tcPr marL="72000" marR="72000" marT="72000" marB="72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Agreement on procedures for examining the achievement of performance indicators (e.g. independent auditors or “Joint Audit“ if necessary)</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Data review access rights for the seller</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SPA regulations in case of any disputes (e.g. arbitration clause)</a:t>
                      </a:r>
                    </a:p>
                  </a:txBody>
                  <a:tcPr marL="72000" marR="72000" marT="72000" marB="72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864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Securing the earn out payments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Interest-bearing escrow account</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Bank guarantee or letter of comfort</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Provision of collateral if necessary</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Tree>
    <p:extLst>
      <p:ext uri="{BB962C8B-B14F-4D97-AF65-F5344CB8AC3E}">
        <p14:creationId xmlns:p14="http://schemas.microsoft.com/office/powerpoint/2010/main" val="65065152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There are a numerous ways to provide protection to the sellers…</a:t>
            </a:r>
          </a:p>
        </p:txBody>
      </p:sp>
      <p:sp>
        <p:nvSpPr>
          <p:cNvPr id="4" name="Titel 3"/>
          <p:cNvSpPr>
            <a:spLocks noGrp="1"/>
          </p:cNvSpPr>
          <p:nvPr>
            <p:ph type="title"/>
          </p:nvPr>
        </p:nvSpPr>
        <p:spPr/>
        <p:txBody>
          <a:bodyPr/>
          <a:lstStyle/>
          <a:p>
            <a:r>
              <a:rPr lang="en-US" dirty="0"/>
              <a:t>Liability clauses </a:t>
            </a:r>
            <a:r>
              <a:rPr lang="en-US" dirty="0" smtClean="0"/>
              <a:t>(1/2</a:t>
            </a:r>
            <a:r>
              <a:rPr lang="en-US" dirty="0"/>
              <a:t>)</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graphicFrame>
        <p:nvGraphicFramePr>
          <p:cNvPr id="50" name="Group 51"/>
          <p:cNvGraphicFramePr>
            <a:graphicFrameLocks noGrp="1"/>
          </p:cNvGraphicFramePr>
          <p:nvPr>
            <p:custDataLst>
              <p:tags r:id="rId1"/>
            </p:custDataLst>
            <p:extLst>
              <p:ext uri="{D42A27DB-BD31-4B8C-83A1-F6EECF244321}">
                <p14:modId xmlns:p14="http://schemas.microsoft.com/office/powerpoint/2010/main" val="1452085049"/>
              </p:ext>
            </p:extLst>
          </p:nvPr>
        </p:nvGraphicFramePr>
        <p:xfrm>
          <a:off x="2460957" y="2510122"/>
          <a:ext cx="6948000" cy="3512200"/>
        </p:xfrm>
        <a:graphic>
          <a:graphicData uri="http://schemas.openxmlformats.org/drawingml/2006/table">
            <a:tbl>
              <a:tblPr/>
              <a:tblGrid>
                <a:gridCol w="1152000"/>
                <a:gridCol w="4932000"/>
                <a:gridCol w="432000"/>
                <a:gridCol w="432000"/>
              </a:tblGrid>
              <a:tr h="144000">
                <a:tc rowSpan="2">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mn-lt"/>
                        </a:rPr>
                        <a:t>Item</a:t>
                      </a:r>
                    </a:p>
                  </a:txBody>
                  <a:tcPr marL="54000" marR="54000" marT="54000" marB="54000" anchor="ctr" horzOverflow="overflow">
                    <a:lnL w="9525" cap="flat" cmpd="sng" algn="ctr">
                      <a:solidFill>
                        <a:schemeClr val="accent3"/>
                      </a:solid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rowSpan="2">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mn-lt"/>
                        </a:rPr>
                        <a:t>Explanation</a:t>
                      </a:r>
                    </a:p>
                  </a:txBody>
                  <a:tcPr marL="54000" marR="54000" marT="54000" marB="5400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gridSpan="2">
                  <a:txBody>
                    <a:bodyPr/>
                    <a:lstStyle/>
                    <a:p>
                      <a:pPr marL="0" marR="0" lvl="0" indent="0" algn="ctr" defTabSz="762000" rtl="0" eaLnBrk="1" fontAlgn="base" latinLnBrk="0" hangingPunct="1">
                        <a:lnSpc>
                          <a:spcPct val="100000"/>
                        </a:lnSpc>
                        <a:spcBef>
                          <a:spcPts val="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mn-lt"/>
                        </a:rPr>
                        <a:t>Beneficial for</a:t>
                      </a:r>
                    </a:p>
                  </a:txBody>
                  <a:tcPr marL="54000" marR="54000" marT="54000" marB="54000" anchor="ctr" horzOverflow="overflow">
                    <a:lnL w="12700"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762000" rtl="0" eaLnBrk="1" fontAlgn="base" latinLnBrk="0" hangingPunct="1">
                        <a:lnSpc>
                          <a:spcPct val="100000"/>
                        </a:lnSpc>
                        <a:spcBef>
                          <a:spcPts val="0"/>
                        </a:spcBef>
                        <a:spcAft>
                          <a:spcPct val="0"/>
                        </a:spcAft>
                        <a:buClrTx/>
                        <a:buSzTx/>
                        <a:buFontTx/>
                        <a:buNone/>
                        <a:tabLst/>
                      </a:pPr>
                      <a:endParaRPr kumimoji="0" lang="en-US" sz="900" b="1" i="0" u="none" strike="noStrike" cap="none" normalizeH="0" baseline="0" noProof="0" dirty="0" smtClean="0">
                        <a:ln>
                          <a:noFill/>
                        </a:ln>
                        <a:solidFill>
                          <a:schemeClr val="bg1"/>
                        </a:solidFill>
                        <a:effectLst/>
                        <a:latin typeface="+mn-lt"/>
                      </a:endParaRPr>
                    </a:p>
                  </a:txBody>
                  <a:tcPr marL="54000" marR="54000" marT="54000" marB="54000" anchor="ctr" horzOverflow="overflow">
                    <a:lnL w="12700"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solidFill>
                  </a:tcPr>
                </a:tc>
              </a:tr>
              <a:tr h="144000">
                <a:tc vMerge="1">
                  <a:txBody>
                    <a:bodyPr/>
                    <a:lstStyle/>
                    <a:p>
                      <a:endParaRPr lang="en-US"/>
                    </a:p>
                  </a:txBody>
                  <a:tcPr/>
                </a:tc>
                <a:tc vMerge="1">
                  <a:txBody>
                    <a:bodyPr/>
                    <a:lstStyle/>
                    <a:p>
                      <a:endParaRPr lang="en-US"/>
                    </a:p>
                  </a:txBody>
                  <a:tcPr/>
                </a:tc>
                <a:tc>
                  <a:txBody>
                    <a:bodyPr/>
                    <a:lstStyle/>
                    <a:p>
                      <a:pPr marL="0" marR="0" lvl="0" indent="0" algn="ctr" defTabSz="762000" rtl="0" eaLnBrk="1" fontAlgn="base" latinLnBrk="0" hangingPunct="1">
                        <a:lnSpc>
                          <a:spcPct val="100000"/>
                        </a:lnSpc>
                        <a:spcBef>
                          <a:spcPts val="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mn-lt"/>
                        </a:rPr>
                        <a:t>Seller</a:t>
                      </a:r>
                    </a:p>
                  </a:txBody>
                  <a:tcPr marL="54000" marR="54000" marT="54000" marB="5400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762000" rtl="0" eaLnBrk="1" fontAlgn="base" latinLnBrk="0" hangingPunct="1">
                        <a:lnSpc>
                          <a:spcPct val="100000"/>
                        </a:lnSpc>
                        <a:spcBef>
                          <a:spcPts val="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mn-lt"/>
                        </a:rPr>
                        <a:t>Buyer</a:t>
                      </a:r>
                    </a:p>
                  </a:txBody>
                  <a:tcPr marL="54000" marR="54000" marT="54000" marB="54000" anchor="ctr" horzOverflow="overflow">
                    <a:lnL w="12700"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r>
              <a:tr h="432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De-</a:t>
                      </a:r>
                      <a:r>
                        <a:rPr kumimoji="0" lang="en-US" sz="900" b="1" i="0" u="none" strike="noStrike" kern="1200" cap="none" normalizeH="0" baseline="0" noProof="0" dirty="0" err="1" smtClean="0">
                          <a:ln>
                            <a:noFill/>
                          </a:ln>
                          <a:solidFill>
                            <a:schemeClr val="accent3"/>
                          </a:solidFill>
                          <a:effectLst/>
                          <a:latin typeface="+mn-lt"/>
                          <a:ea typeface="+mn-ea"/>
                          <a:cs typeface="+mn-cs"/>
                        </a:rPr>
                        <a:t>minimis</a:t>
                      </a:r>
                      <a:r>
                        <a:rPr kumimoji="0" lang="en-US" sz="900" b="1" i="0" u="none" strike="noStrike" kern="1200" cap="none" normalizeH="0" baseline="0" noProof="0" dirty="0" smtClean="0">
                          <a:ln>
                            <a:noFill/>
                          </a:ln>
                          <a:solidFill>
                            <a:schemeClr val="accent3"/>
                          </a:solidFill>
                          <a:effectLst/>
                          <a:latin typeface="+mn-lt"/>
                          <a:ea typeface="+mn-ea"/>
                          <a:cs typeface="+mn-cs"/>
                        </a:rPr>
                        <a:t> clause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A de-</a:t>
                      </a:r>
                      <a:r>
                        <a:rPr lang="en-US" sz="900" kern="1200" noProof="0" dirty="0" err="1" smtClean="0">
                          <a:solidFill>
                            <a:schemeClr val="tx1"/>
                          </a:solidFill>
                          <a:latin typeface="+mn-lt"/>
                          <a:ea typeface="+mn-ea"/>
                          <a:cs typeface="+mn-cs"/>
                        </a:rPr>
                        <a:t>minimis</a:t>
                      </a:r>
                      <a:r>
                        <a:rPr lang="en-US" sz="900" kern="1200" noProof="0" dirty="0" smtClean="0">
                          <a:solidFill>
                            <a:schemeClr val="tx1"/>
                          </a:solidFill>
                          <a:latin typeface="+mn-lt"/>
                          <a:ea typeface="+mn-ea"/>
                          <a:cs typeface="+mn-cs"/>
                        </a:rPr>
                        <a:t> provision means that an individual claim will only be considered if it is in excess of a minimum value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dirty="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Basket clause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Under a Basket clause the buyer can only make a claim when the aggregate of all individual claims (exceeding the de-</a:t>
                      </a:r>
                      <a:r>
                        <a:rPr lang="en-US" sz="900" kern="1200" noProof="0" dirty="0" err="1" smtClean="0">
                          <a:solidFill>
                            <a:schemeClr val="tx1"/>
                          </a:solidFill>
                          <a:latin typeface="+mn-lt"/>
                          <a:ea typeface="+mn-ea"/>
                          <a:cs typeface="+mn-cs"/>
                        </a:rPr>
                        <a:t>minimis</a:t>
                      </a:r>
                      <a:r>
                        <a:rPr lang="en-US" sz="900" kern="1200" noProof="0" dirty="0" smtClean="0">
                          <a:solidFill>
                            <a:schemeClr val="tx1"/>
                          </a:solidFill>
                          <a:latin typeface="+mn-lt"/>
                          <a:ea typeface="+mn-ea"/>
                          <a:cs typeface="+mn-cs"/>
                        </a:rPr>
                        <a:t> threshold) exceeds a basket threshold</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If the basket threshold is exceeded, there are two options:</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“First dollar”: the buyer can claim the entire aggregate amount</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“Excess only”: the buyer can only claim what is in excess of the basket</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Maximum liability</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Limits the seller’s aggregate liability under an SPA (based on a common view that it would be unfair for sellers to assume a liability which could be higher than the purchase price) to a negotiable amount</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defRPr/>
                      </a:pPr>
                      <a:r>
                        <a:rPr lang="en-US" sz="1400" kern="1200" noProof="0" dirty="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Insurance for “warranties“ and "indemnities“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In exchange for an insurance premium, the liability for predefined risks from an SPA can be insured</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This can offer a solution in case the seller does not want to take on a liability risk (e.g. PE funds) or in case the buyer fears that possible claims are not enforceable due</a:t>
                      </a:r>
                      <a:br>
                        <a:rPr lang="en-US" sz="900" kern="1200" noProof="0" dirty="0" smtClean="0">
                          <a:solidFill>
                            <a:schemeClr val="tx1"/>
                          </a:solidFill>
                          <a:latin typeface="+mn-lt"/>
                          <a:ea typeface="+mn-ea"/>
                          <a:cs typeface="+mn-cs"/>
                        </a:rPr>
                      </a:br>
                      <a:r>
                        <a:rPr lang="en-US" sz="900" kern="1200" noProof="0" dirty="0" smtClean="0">
                          <a:solidFill>
                            <a:schemeClr val="tx1"/>
                          </a:solidFill>
                          <a:latin typeface="+mn-lt"/>
                          <a:ea typeface="+mn-ea"/>
                          <a:cs typeface="+mn-cs"/>
                        </a:rPr>
                        <a:t> to the seller’s low credit quality</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432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Limitation of term of liability</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Limits the time frame in which liability claims can be made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dirty="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
        <p:nvSpPr>
          <p:cNvPr id="7" name="Textplatzhalter 2"/>
          <p:cNvSpPr>
            <a:spLocks noGrp="1"/>
          </p:cNvSpPr>
          <p:nvPr>
            <p:ph type="body" sz="quarter" idx="11"/>
          </p:nvPr>
        </p:nvSpPr>
        <p:spPr>
          <a:xfrm>
            <a:off x="2451100" y="1422400"/>
            <a:ext cx="6965950" cy="1781968"/>
          </a:xfrm>
        </p:spPr>
        <p:txBody>
          <a:bodyPr/>
          <a:lstStyle/>
          <a:p>
            <a:r>
              <a:rPr lang="en-US" dirty="0"/>
              <a:t>Overview </a:t>
            </a:r>
            <a:endParaRPr lang="en-US" dirty="0" smtClean="0"/>
          </a:p>
          <a:p>
            <a:pPr lvl="2"/>
            <a:r>
              <a:rPr lang="en-US" dirty="0" smtClean="0"/>
              <a:t>Guarantees and liability clauses protect buyers and sellers from different risks arising from certain attributes of the acquired company</a:t>
            </a:r>
          </a:p>
          <a:p>
            <a:pPr lvl="2"/>
            <a:r>
              <a:rPr lang="en-US" dirty="0" smtClean="0"/>
              <a:t>The </a:t>
            </a:r>
            <a:r>
              <a:rPr lang="en-US" dirty="0"/>
              <a:t>required clauses depend on the specific situation and risks of the company, e.g. environmental risks, risks from mismanagement, product related risks, etc. as well as e.g. risks from the results of the due diligence </a:t>
            </a:r>
          </a:p>
          <a:p>
            <a:pPr lvl="2"/>
            <a:r>
              <a:rPr lang="en-US" dirty="0"/>
              <a:t>Guarantees and liability clauses may lead to considerable risks for the seller and the buyer, depending on the respective wording</a:t>
            </a:r>
          </a:p>
        </p:txBody>
      </p:sp>
    </p:spTree>
    <p:extLst>
      <p:ext uri="{BB962C8B-B14F-4D97-AF65-F5344CB8AC3E}">
        <p14:creationId xmlns:p14="http://schemas.microsoft.com/office/powerpoint/2010/main" val="6313622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 as well as many different ways to protect the interests of the buyers</a:t>
            </a:r>
          </a:p>
        </p:txBody>
      </p:sp>
      <p:sp>
        <p:nvSpPr>
          <p:cNvPr id="4" name="Titel 3"/>
          <p:cNvSpPr>
            <a:spLocks noGrp="1"/>
          </p:cNvSpPr>
          <p:nvPr>
            <p:ph type="title"/>
          </p:nvPr>
        </p:nvSpPr>
        <p:spPr/>
        <p:txBody>
          <a:bodyPr/>
          <a:lstStyle/>
          <a:p>
            <a:r>
              <a:rPr lang="en-US" dirty="0"/>
              <a:t>Liability clauses </a:t>
            </a:r>
            <a:r>
              <a:rPr lang="en-US" dirty="0" smtClean="0"/>
              <a:t>(2/2</a:t>
            </a:r>
            <a:r>
              <a:rPr lang="en-US" dirty="0"/>
              <a:t>)</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graphicFrame>
        <p:nvGraphicFramePr>
          <p:cNvPr id="8" name="Group 51"/>
          <p:cNvGraphicFramePr>
            <a:graphicFrameLocks noGrp="1"/>
          </p:cNvGraphicFramePr>
          <p:nvPr>
            <p:custDataLst>
              <p:tags r:id="rId1"/>
            </p:custDataLst>
            <p:extLst>
              <p:ext uri="{D42A27DB-BD31-4B8C-83A1-F6EECF244321}">
                <p14:modId xmlns:p14="http://schemas.microsoft.com/office/powerpoint/2010/main" val="630259319"/>
              </p:ext>
            </p:extLst>
          </p:nvPr>
        </p:nvGraphicFramePr>
        <p:xfrm>
          <a:off x="2460957" y="1426812"/>
          <a:ext cx="6948000" cy="4598480"/>
        </p:xfrm>
        <a:graphic>
          <a:graphicData uri="http://schemas.openxmlformats.org/drawingml/2006/table">
            <a:tbl>
              <a:tblPr/>
              <a:tblGrid>
                <a:gridCol w="1152000"/>
                <a:gridCol w="4932000"/>
                <a:gridCol w="432000"/>
                <a:gridCol w="432000"/>
              </a:tblGrid>
              <a:tr h="144000">
                <a:tc rowSpan="2">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mn-lt"/>
                        </a:rPr>
                        <a:t>Item</a:t>
                      </a:r>
                    </a:p>
                  </a:txBody>
                  <a:tcPr marL="54000" marR="54000" marT="54000" marB="54000" anchor="ctr" horzOverflow="overflow">
                    <a:lnL w="9525" cap="flat" cmpd="sng" algn="ctr">
                      <a:solidFill>
                        <a:schemeClr val="accent3"/>
                      </a:solid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rowSpan="2">
                  <a:txBody>
                    <a:bodyPr/>
                    <a:lstStyle/>
                    <a:p>
                      <a:pPr marL="0" marR="0" lvl="0" indent="0" algn="l" defTabSz="762000" rtl="0" eaLnBrk="1" fontAlgn="base" latinLnBrk="0" hangingPunct="1">
                        <a:lnSpc>
                          <a:spcPct val="100000"/>
                        </a:lnSpc>
                        <a:spcBef>
                          <a:spcPts val="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mn-lt"/>
                        </a:rPr>
                        <a:t>Explanation</a:t>
                      </a:r>
                    </a:p>
                  </a:txBody>
                  <a:tcPr marL="54000" marR="54000" marT="54000" marB="5400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gridSpan="2">
                  <a:txBody>
                    <a:bodyPr/>
                    <a:lstStyle/>
                    <a:p>
                      <a:pPr marL="0" marR="0" lvl="0" indent="0" algn="ctr" defTabSz="762000" rtl="0" eaLnBrk="1" fontAlgn="base" latinLnBrk="0" hangingPunct="1">
                        <a:lnSpc>
                          <a:spcPct val="100000"/>
                        </a:lnSpc>
                        <a:spcBef>
                          <a:spcPts val="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mn-lt"/>
                        </a:rPr>
                        <a:t>Beneficial for</a:t>
                      </a:r>
                    </a:p>
                  </a:txBody>
                  <a:tcPr marL="54000" marR="54000" marT="54000" marB="54000" anchor="ctr" horzOverflow="overflow">
                    <a:lnL w="12700"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solidFill>
                  </a:tcPr>
                </a:tc>
                <a:tc hMerge="1">
                  <a:txBody>
                    <a:bodyPr/>
                    <a:lstStyle/>
                    <a:p>
                      <a:pPr marL="0" marR="0" lvl="0" indent="0" algn="l" defTabSz="762000" rtl="0" eaLnBrk="1" fontAlgn="base" latinLnBrk="0" hangingPunct="1">
                        <a:lnSpc>
                          <a:spcPct val="100000"/>
                        </a:lnSpc>
                        <a:spcBef>
                          <a:spcPts val="0"/>
                        </a:spcBef>
                        <a:spcAft>
                          <a:spcPct val="0"/>
                        </a:spcAft>
                        <a:buClrTx/>
                        <a:buSzTx/>
                        <a:buFontTx/>
                        <a:buNone/>
                        <a:tabLst/>
                      </a:pPr>
                      <a:endParaRPr kumimoji="0" lang="en-US" sz="900" b="1" i="0" u="none" strike="noStrike" cap="none" normalizeH="0" baseline="0" noProof="0" dirty="0" smtClean="0">
                        <a:ln>
                          <a:noFill/>
                        </a:ln>
                        <a:solidFill>
                          <a:schemeClr val="bg1"/>
                        </a:solidFill>
                        <a:effectLst/>
                        <a:latin typeface="+mn-lt"/>
                      </a:endParaRPr>
                    </a:p>
                  </a:txBody>
                  <a:tcPr marL="54000" marR="54000" marT="54000" marB="54000" anchor="ctr" horzOverflow="overflow">
                    <a:lnL w="12700"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chemeClr val="accent3"/>
                    </a:solidFill>
                  </a:tcPr>
                </a:tc>
              </a:tr>
              <a:tr h="144000">
                <a:tc vMerge="1">
                  <a:txBody>
                    <a:bodyPr/>
                    <a:lstStyle/>
                    <a:p>
                      <a:endParaRPr lang="en-US"/>
                    </a:p>
                  </a:txBody>
                  <a:tcPr/>
                </a:tc>
                <a:tc vMerge="1">
                  <a:txBody>
                    <a:bodyPr/>
                    <a:lstStyle/>
                    <a:p>
                      <a:endParaRPr lang="en-US"/>
                    </a:p>
                  </a:txBody>
                  <a:tcPr/>
                </a:tc>
                <a:tc>
                  <a:txBody>
                    <a:bodyPr/>
                    <a:lstStyle/>
                    <a:p>
                      <a:pPr marL="0" marR="0" lvl="0" indent="0" algn="ctr" defTabSz="762000" rtl="0" eaLnBrk="1" fontAlgn="base" latinLnBrk="0" hangingPunct="1">
                        <a:lnSpc>
                          <a:spcPct val="100000"/>
                        </a:lnSpc>
                        <a:spcBef>
                          <a:spcPts val="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mn-lt"/>
                        </a:rPr>
                        <a:t>Seller</a:t>
                      </a:r>
                    </a:p>
                  </a:txBody>
                  <a:tcPr marL="54000" marR="54000" marT="54000" marB="5400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ctr" defTabSz="762000" rtl="0" eaLnBrk="1" fontAlgn="base" latinLnBrk="0" hangingPunct="1">
                        <a:lnSpc>
                          <a:spcPct val="100000"/>
                        </a:lnSpc>
                        <a:spcBef>
                          <a:spcPts val="0"/>
                        </a:spcBef>
                        <a:spcAft>
                          <a:spcPct val="0"/>
                        </a:spcAft>
                        <a:buClrTx/>
                        <a:buSzTx/>
                        <a:buFontTx/>
                        <a:buNone/>
                        <a:tabLst/>
                      </a:pPr>
                      <a:r>
                        <a:rPr kumimoji="0" lang="en-US" sz="900" b="1" i="0" u="none" strike="noStrike" cap="none" normalizeH="0" baseline="0" noProof="0" dirty="0" smtClean="0">
                          <a:ln>
                            <a:noFill/>
                          </a:ln>
                          <a:solidFill>
                            <a:schemeClr val="bg1"/>
                          </a:solidFill>
                          <a:effectLst/>
                          <a:latin typeface="+mn-lt"/>
                        </a:rPr>
                        <a:t>Buyer</a:t>
                      </a:r>
                    </a:p>
                  </a:txBody>
                  <a:tcPr marL="54000" marR="54000" marT="54000" marB="54000" anchor="ctr" horzOverflow="overflow">
                    <a:lnL w="12700"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12700" cap="flat" cmpd="sng" algn="ctr">
                      <a:solidFill>
                        <a:schemeClr val="bg1"/>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r>
              <a:tr h="486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Securities for warranty claims</a:t>
                      </a:r>
                    </a:p>
                  </a:txBody>
                  <a:tcPr marL="36000" marR="36000" marT="36000" marB="36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If sellers have a low credit quality, buyers typically demand collateral for potential claims, e.g. bank guarantees, purchase price retentions, trust accounts (for a delayed payment of the purchase price)</a:t>
                      </a:r>
                    </a:p>
                  </a:txBody>
                  <a:tcPr marL="36000" marR="36000" marT="36000" marB="36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36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Closing conditions </a:t>
                      </a:r>
                    </a:p>
                  </a:txBody>
                  <a:tcPr marL="36000" marR="36000" marT="36000" marB="36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Closing conditions become relevant when signing and closing occur on two separate dates</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Typical conditions are e.g. executive and supervisory board approvals, antitrust and finance issues, approval of the works council in case the transaction occurs in France</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Other closing conditions are e.g. performance of a confirmatory</a:t>
                      </a:r>
                      <a:r>
                        <a:rPr lang="en-US" sz="900" kern="1200" dirty="0" smtClean="0">
                          <a:solidFill>
                            <a:schemeClr val="tx1"/>
                          </a:solidFill>
                          <a:latin typeface="+mn-lt"/>
                          <a:ea typeface="+mn-ea"/>
                          <a:cs typeface="+mn-cs"/>
                        </a:rPr>
                        <a:t> due diligence after signing, restructuring of the target before closing (to carve-out certain goods which should not be sold), consent of third parties such as a waiver of the use of change-of-control clauses</a:t>
                      </a:r>
                      <a:endParaRPr lang="en-US" sz="900" kern="1200" noProof="0" dirty="0" smtClean="0">
                        <a:solidFill>
                          <a:schemeClr val="tx1"/>
                        </a:solidFill>
                        <a:latin typeface="+mn-lt"/>
                        <a:ea typeface="+mn-ea"/>
                        <a:cs typeface="+mn-cs"/>
                      </a:endParaRPr>
                    </a:p>
                  </a:txBody>
                  <a:tcPr marL="36000" marR="36000" marT="36000" marB="36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468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Material adverse change (“MAC”) clauses</a:t>
                      </a:r>
                    </a:p>
                  </a:txBody>
                  <a:tcPr marL="36000" marR="36000" marT="36000" marB="36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Enables the acquirer (or funder) to refuse to “walk away” from a transaction, i.e. to complete the acquisition or merger or financing with the party being acquired if the target company is suffers from a significant negative change</a:t>
                      </a:r>
                    </a:p>
                  </a:txBody>
                  <a:tcPr marL="36000" marR="36000" marT="36000" marB="36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612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Non-compete clause</a:t>
                      </a:r>
                    </a:p>
                  </a:txBody>
                  <a:tcPr marL="36000" marR="36000" marT="36000" marB="36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Prohibits the seller for a specified period of time to act as competitor to the acquired company</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Non-solicitation clauses prohibit the seller to poach employees of the target company either on a general or selective basis</a:t>
                      </a:r>
                    </a:p>
                  </a:txBody>
                  <a:tcPr marL="36000" marR="36000" marT="36000" marB="36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612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Agreement to arbitration in cases of disputes</a:t>
                      </a:r>
                    </a:p>
                  </a:txBody>
                  <a:tcPr marL="36000" marR="36000" marT="36000" marB="36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Arbitration means that all disputes emerging from the transaction are being tried by an arbitrating body instead of a regular court</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Used in mutual interest of the limitation of time and cost of dispute between buyer and seller.</a:t>
                      </a:r>
                    </a:p>
                  </a:txBody>
                  <a:tcPr marL="36000" marR="36000" marT="36000" marB="36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36000">
                <a:tc>
                  <a:txBody>
                    <a:bodyPr/>
                    <a:lstStyle/>
                    <a:p>
                      <a:pPr marL="0" marR="0" lvl="0" indent="0" algn="l" defTabSz="762000" rtl="0" eaLnBrk="1" fontAlgn="base" latinLnBrk="0" hangingPunct="1">
                        <a:lnSpc>
                          <a:spcPct val="100000"/>
                        </a:lnSpc>
                        <a:spcBef>
                          <a:spcPct val="40000"/>
                        </a:spcBef>
                        <a:spcAft>
                          <a:spcPct val="0"/>
                        </a:spcAft>
                        <a:buClrTx/>
                        <a:buSzTx/>
                        <a:buFontTx/>
                        <a:buNone/>
                        <a:tabLst/>
                        <a:defRPr/>
                      </a:pPr>
                      <a:r>
                        <a:rPr kumimoji="0" lang="en-US" sz="900" b="1" i="0" u="none" strike="noStrike" kern="1200" cap="none" normalizeH="0" baseline="0" noProof="0" dirty="0" smtClean="0">
                          <a:ln>
                            <a:noFill/>
                          </a:ln>
                          <a:solidFill>
                            <a:schemeClr val="accent3"/>
                          </a:solidFill>
                          <a:effectLst/>
                          <a:latin typeface="+mn-lt"/>
                          <a:ea typeface="+mn-ea"/>
                          <a:cs typeface="+mn-cs"/>
                        </a:rPr>
                        <a:t>Tax liability release</a:t>
                      </a:r>
                    </a:p>
                  </a:txBody>
                  <a:tcPr marL="36000" marR="36000" marT="36000" marB="36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pPr>
                      <a:r>
                        <a:rPr lang="en-US" sz="900" kern="1200" noProof="0" dirty="0" smtClean="0">
                          <a:solidFill>
                            <a:schemeClr val="tx1"/>
                          </a:solidFill>
                          <a:latin typeface="+mn-lt"/>
                          <a:ea typeface="+mn-ea"/>
                          <a:cs typeface="+mn-cs"/>
                        </a:rPr>
                        <a:t>Background of the tax indemnity clause is that the buyer does not want to be held liable for tax risks caused prior to closing</a:t>
                      </a:r>
                    </a:p>
                    <a:p>
                      <a:pPr marL="216000" marR="0" lvl="1" indent="-216000" algn="l"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mn-cs"/>
                        </a:rPr>
                        <a:t>The indemnification can be expressed either in an absolute or relative limitation period:</a:t>
                      </a:r>
                    </a:p>
                    <a:p>
                      <a:pPr marL="360000" marR="0" lvl="2" indent="-144000" algn="l" defTabSz="914400" rtl="0" eaLnBrk="1" fontAlgn="base" latinLnBrk="0" hangingPunct="1">
                        <a:lnSpc>
                          <a:spcPct val="100000"/>
                        </a:lnSpc>
                        <a:spcBef>
                          <a:spcPts val="100"/>
                        </a:spcBef>
                        <a:spcAft>
                          <a:spcPct val="0"/>
                        </a:spcAft>
                        <a:buClr>
                          <a:schemeClr val="tx2"/>
                        </a:buClr>
                        <a:buSzPct val="100000"/>
                        <a:buFont typeface="Arial" panose="020B0604020202020204" pitchFamily="34" charset="0"/>
                        <a:buChar char="-"/>
                        <a:tabLst/>
                      </a:pPr>
                      <a:r>
                        <a:rPr lang="en-US" sz="900" kern="1200" noProof="0" dirty="0" smtClean="0">
                          <a:solidFill>
                            <a:schemeClr val="tx1"/>
                          </a:solidFill>
                          <a:latin typeface="+mn-lt"/>
                          <a:ea typeface="+mn-ea"/>
                          <a:cs typeface="+mn-cs"/>
                        </a:rPr>
                        <a:t>In the case of an absolute limitation period, the indemnification starts at a defined date </a:t>
                      </a:r>
                    </a:p>
                    <a:p>
                      <a:pPr marL="360000" marR="0" lvl="2" indent="-144000" algn="l" defTabSz="914400" rtl="0" eaLnBrk="1" fontAlgn="base" latinLnBrk="0" hangingPunct="1">
                        <a:lnSpc>
                          <a:spcPct val="100000"/>
                        </a:lnSpc>
                        <a:spcBef>
                          <a:spcPts val="100"/>
                        </a:spcBef>
                        <a:spcAft>
                          <a:spcPct val="0"/>
                        </a:spcAft>
                        <a:buClr>
                          <a:schemeClr val="tx2"/>
                        </a:buClr>
                        <a:buSzPct val="100000"/>
                        <a:buFont typeface="Arial" panose="020B0604020202020204" pitchFamily="34" charset="0"/>
                        <a:buChar char="-"/>
                        <a:tabLst/>
                      </a:pPr>
                      <a:r>
                        <a:rPr lang="en-US" sz="900" kern="1200" noProof="0" dirty="0" smtClean="0">
                          <a:solidFill>
                            <a:schemeClr val="tx1"/>
                          </a:solidFill>
                          <a:latin typeface="+mn-lt"/>
                          <a:ea typeface="+mn-ea"/>
                          <a:cs typeface="+mn-cs"/>
                        </a:rPr>
                        <a:t>In the case of a relative limitation period, the indemnification starts at the decision date of the tax authority</a:t>
                      </a:r>
                    </a:p>
                  </a:txBody>
                  <a:tcPr marL="36000" marR="36000" marT="36000" marB="36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1" indent="0" algn="ctr" defTabSz="914400" rtl="0" eaLnBrk="1" fontAlgn="base" latinLnBrk="0" hangingPunct="1">
                        <a:lnSpc>
                          <a:spcPct val="100000"/>
                        </a:lnSpc>
                        <a:spcBef>
                          <a:spcPts val="100"/>
                        </a:spcBef>
                        <a:spcAft>
                          <a:spcPct val="0"/>
                        </a:spcAft>
                        <a:buClr>
                          <a:schemeClr val="tx2"/>
                        </a:buClr>
                        <a:buSzPct val="100000"/>
                        <a:buFont typeface="Univers for KPMG Light" panose="020B0403020202020204" pitchFamily="34" charset="0"/>
                        <a:buNone/>
                        <a:tabLst/>
                      </a:pPr>
                      <a:r>
                        <a:rPr lang="en-US" sz="1400" kern="1200" noProof="0" dirty="0" smtClean="0">
                          <a:solidFill>
                            <a:schemeClr val="accent6"/>
                          </a:solidFill>
                          <a:latin typeface="+mn-lt"/>
                          <a:ea typeface="+mn-ea"/>
                          <a:cs typeface="+mn-cs"/>
                          <a:sym typeface="Wingdings" panose="05000000000000000000" pitchFamily="2" charset="2"/>
                        </a:rPr>
                        <a:t></a:t>
                      </a:r>
                      <a:endParaRPr lang="en-US" sz="1400" kern="1200" noProof="0" dirty="0" smtClean="0">
                        <a:solidFill>
                          <a:schemeClr val="accent6"/>
                        </a:solidFill>
                        <a:latin typeface="+mn-lt"/>
                        <a:ea typeface="+mn-ea"/>
                        <a:cs typeface="+mn-cs"/>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Tree>
    <p:extLst>
      <p:ext uri="{BB962C8B-B14F-4D97-AF65-F5344CB8AC3E}">
        <p14:creationId xmlns:p14="http://schemas.microsoft.com/office/powerpoint/2010/main" val="17453182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372630362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13963592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Supporting Negotiations in Purchase Contract Negotiations</a:t>
            </a:r>
          </a:p>
        </p:txBody>
      </p:sp>
      <p:sp>
        <p:nvSpPr>
          <p:cNvPr id="4" name="Titel 3"/>
          <p:cNvSpPr>
            <a:spLocks noGrp="1"/>
          </p:cNvSpPr>
          <p:nvPr>
            <p:ph type="title"/>
          </p:nvPr>
        </p:nvSpPr>
        <p:spPr/>
        <p:txBody>
          <a:bodyPr/>
          <a:lstStyle/>
          <a:p>
            <a:r>
              <a:rPr lang="en-US" dirty="0" smtClean="0"/>
              <a:t>Overview (1/4) – Mission statement</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lvl="0" defTabSz="762000">
                <a:lnSpc>
                  <a:spcPct val="95000"/>
                </a:lnSpc>
                <a:spcBef>
                  <a:spcPct val="60000"/>
                </a:spcBef>
                <a:buClr>
                  <a:srgbClr val="000066"/>
                </a:buClr>
              </a:pPr>
              <a:r>
                <a:rPr lang="en-US" sz="900" b="1" dirty="0">
                  <a:solidFill>
                    <a:schemeClr val="bg1"/>
                  </a:solidFill>
                </a:rPr>
                <a:t>Support of the client or its attorneys in the drafting and negotiation of the company purchase agreement (SPA) taking the results of the due diligence in to appropriate consideration</a:t>
              </a:r>
              <a:endParaRPr lang="en-US" sz="800" i="1" dirty="0">
                <a:solidFill>
                  <a:schemeClr val="bg1"/>
                </a:solidFill>
                <a:latin typeface="Arial" pitchFamily="34" charset="0"/>
                <a:cs typeface="Arial" pitchFamily="34" charset="0"/>
              </a:endParaRPr>
            </a:p>
          </p:txBody>
        </p:sp>
      </p:grpSp>
      <p:sp>
        <p:nvSpPr>
          <p:cNvPr id="26" name="Text Placeholder 5"/>
          <p:cNvSpPr>
            <a:spLocks noGrp="1"/>
          </p:cNvSpPr>
          <p:nvPr>
            <p:ph type="body" sz="quarter" idx="11"/>
          </p:nvPr>
        </p:nvSpPr>
        <p:spPr>
          <a:xfrm>
            <a:off x="488950" y="2153260"/>
            <a:ext cx="1964104" cy="2086159"/>
          </a:xfrm>
          <a:ln w="6350">
            <a:noFill/>
          </a:ln>
        </p:spPr>
        <p:txBody>
          <a:bodyPr vert="horz" lIns="0" tIns="0" rIns="0" bIns="0" rtlCol="0" anchor="t" anchorCtr="0">
            <a:noAutofit/>
          </a:bodyPr>
          <a:lstStyle/>
          <a:p>
            <a:pPr>
              <a:spcAft>
                <a:spcPts val="500"/>
              </a:spcAft>
            </a:pPr>
            <a:r>
              <a:rPr lang="en-US" sz="900" dirty="0" smtClean="0">
                <a:solidFill>
                  <a:schemeClr val="accent1"/>
                </a:solidFill>
              </a:rPr>
              <a:t>Buy Side/Sell Side/JV/Turnaround</a:t>
            </a:r>
          </a:p>
          <a:p>
            <a:pPr lvl="2">
              <a:spcAft>
                <a:spcPts val="500"/>
              </a:spcAft>
            </a:pPr>
            <a:r>
              <a:rPr lang="en-US" dirty="0"/>
              <a:t>Consideration and interpretation of the results from the due diligence</a:t>
            </a:r>
          </a:p>
          <a:p>
            <a:pPr lvl="2">
              <a:spcAft>
                <a:spcPts val="500"/>
              </a:spcAft>
            </a:pPr>
            <a:r>
              <a:rPr lang="en-US" dirty="0"/>
              <a:t>Inclusion of these results in the drafting/reviewing of the SPA </a:t>
            </a:r>
          </a:p>
          <a:p>
            <a:pPr lvl="2">
              <a:spcAft>
                <a:spcPts val="500"/>
              </a:spcAft>
            </a:pPr>
            <a:r>
              <a:rPr lang="en-US" dirty="0"/>
              <a:t>Bridging of differences and varying positions with the negotiating party</a:t>
            </a:r>
          </a:p>
          <a:p>
            <a:pPr lvl="2">
              <a:spcAft>
                <a:spcPts val="500"/>
              </a:spcAft>
            </a:pPr>
            <a:r>
              <a:rPr lang="en-US" dirty="0"/>
              <a:t>Cause: Corporate acquisition or sale, sale of minority holding, acquisition of a holding, growth financing, IPO</a:t>
            </a:r>
          </a:p>
        </p:txBody>
      </p:sp>
      <p:sp>
        <p:nvSpPr>
          <p:cNvPr id="28" name="Rechteck 18"/>
          <p:cNvSpPr/>
          <p:nvPr/>
        </p:nvSpPr>
        <p:spPr>
          <a:xfrm>
            <a:off x="2567355" y="1875810"/>
            <a:ext cx="684969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1964104"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88950" y="5015325"/>
            <a:ext cx="1964104"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5286812"/>
            <a:ext cx="1964104" cy="708272"/>
          </a:xfrm>
          <a:ln w="6350">
            <a:noFill/>
          </a:ln>
        </p:spPr>
        <p:txBody>
          <a:bodyPr vert="horz" lIns="0" tIns="0" rIns="0" bIns="0" rtlCol="0" anchor="t" anchorCtr="0">
            <a:noAutofit/>
          </a:bodyPr>
          <a:lstStyle/>
          <a:p>
            <a:pPr lvl="2">
              <a:spcAft>
                <a:spcPts val="500"/>
              </a:spcAft>
            </a:pPr>
            <a:r>
              <a:rPr lang="en-US" dirty="0"/>
              <a:t>Market standard content in the structure of the purchase agreement, which do have very individual properties</a:t>
            </a:r>
          </a:p>
        </p:txBody>
      </p:sp>
      <p:sp>
        <p:nvSpPr>
          <p:cNvPr id="12" name="Text Placeholder 5"/>
          <p:cNvSpPr>
            <a:spLocks noGrp="1"/>
          </p:cNvSpPr>
          <p:nvPr>
            <p:ph type="body" sz="quarter" idx="11"/>
          </p:nvPr>
        </p:nvSpPr>
        <p:spPr>
          <a:xfrm>
            <a:off x="2567355" y="2153260"/>
            <a:ext cx="6849695" cy="3868128"/>
          </a:xfrm>
          <a:ln w="6350">
            <a:noFill/>
          </a:ln>
        </p:spPr>
        <p:txBody>
          <a:bodyPr vert="horz" lIns="0" tIns="0" rIns="0" bIns="0" rtlCol="0" anchor="t" anchorCtr="0">
            <a:noAutofit/>
          </a:bodyPr>
          <a:lstStyle/>
          <a:p>
            <a:pPr>
              <a:spcAft>
                <a:spcPts val="600"/>
              </a:spcAft>
            </a:pPr>
            <a:r>
              <a:rPr lang="en-US" sz="900" dirty="0"/>
              <a:t>Definition</a:t>
            </a:r>
          </a:p>
          <a:p>
            <a:pPr lvl="2">
              <a:defRPr/>
            </a:pPr>
            <a:r>
              <a:rPr lang="en-US" dirty="0">
                <a:solidFill>
                  <a:srgbClr val="000000"/>
                </a:solidFill>
              </a:rPr>
              <a:t>A Sale and Purchase Agreement (“SPA”) is a document that completes a company divestiture transaction and includes the final terms of the respective deal, e.g. price, effective date and other, more complex conditions</a:t>
            </a:r>
          </a:p>
          <a:p>
            <a:pPr>
              <a:spcAft>
                <a:spcPts val="600"/>
              </a:spcAft>
            </a:pPr>
            <a:r>
              <a:rPr lang="en-US" sz="900" dirty="0" smtClean="0"/>
              <a:t>Methodology</a:t>
            </a:r>
            <a:endParaRPr lang="en-US" sz="900" dirty="0"/>
          </a:p>
          <a:p>
            <a:pPr lvl="2"/>
            <a:r>
              <a:rPr lang="en-US" dirty="0"/>
              <a:t>Typically, the seller's attorney develops a draft SPA, which is formulated in a very friendly manner for the seller and is based on a potential Letter of Intent (“LOI”) </a:t>
            </a:r>
          </a:p>
          <a:p>
            <a:pPr lvl="3"/>
            <a:r>
              <a:rPr lang="en-US" dirty="0"/>
              <a:t>An LOI is a nonbinding document which is signed by both seller and potential buyer and represents a formal declaration of interest from both sides to consummate the envisaged transaction</a:t>
            </a:r>
          </a:p>
          <a:p>
            <a:pPr lvl="2"/>
            <a:r>
              <a:rPr lang="en-US" dirty="0"/>
              <a:t>The interested party is provided with the draft SPA during the due diligence and is requested to make the necessary adjustments from the buyer's perspective</a:t>
            </a:r>
          </a:p>
          <a:p>
            <a:pPr lvl="2"/>
            <a:r>
              <a:rPr lang="en-US" dirty="0"/>
              <a:t>KPMG advises the client in adequately considering the economic aspects that affect the purchase price or risks of a transaction (in the sense of guarantees)</a:t>
            </a:r>
          </a:p>
          <a:p>
            <a:pPr>
              <a:spcAft>
                <a:spcPts val="600"/>
              </a:spcAft>
            </a:pPr>
            <a:r>
              <a:rPr lang="en-US" sz="900" dirty="0" smtClean="0"/>
              <a:t>Tools (or basis)</a:t>
            </a:r>
          </a:p>
          <a:p>
            <a:pPr lvl="2">
              <a:defRPr/>
            </a:pPr>
            <a:r>
              <a:rPr lang="en-US" dirty="0">
                <a:solidFill>
                  <a:srgbClr val="000000"/>
                </a:solidFill>
              </a:rPr>
              <a:t>Due diligence reports </a:t>
            </a:r>
          </a:p>
          <a:p>
            <a:pPr lvl="2">
              <a:defRPr/>
            </a:pPr>
            <a:r>
              <a:rPr lang="en-US" dirty="0">
                <a:solidFill>
                  <a:srgbClr val="000000"/>
                </a:solidFill>
              </a:rPr>
              <a:t>Attorneys' draft SPA</a:t>
            </a:r>
          </a:p>
          <a:p>
            <a:pPr lvl="2">
              <a:defRPr/>
            </a:pPr>
            <a:r>
              <a:rPr lang="en-US" dirty="0">
                <a:solidFill>
                  <a:srgbClr val="000000"/>
                </a:solidFill>
              </a:rPr>
              <a:t>Expert sessions/ Management presentation</a:t>
            </a:r>
          </a:p>
          <a:p>
            <a:pPr lvl="2">
              <a:defRPr/>
            </a:pPr>
            <a:r>
              <a:rPr lang="en-US" dirty="0">
                <a:solidFill>
                  <a:srgbClr val="000000"/>
                </a:solidFill>
              </a:rPr>
              <a:t>Data room Q&amp;A</a:t>
            </a:r>
          </a:p>
          <a:p>
            <a:pPr>
              <a:spcAft>
                <a:spcPts val="600"/>
              </a:spcAft>
            </a:pPr>
            <a:endParaRPr lang="en-US" sz="900" dirty="0"/>
          </a:p>
        </p:txBody>
      </p:sp>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Supporting Negotiations in Purchase Contract Negotiations</a:t>
            </a:r>
          </a:p>
        </p:txBody>
      </p:sp>
      <p:sp>
        <p:nvSpPr>
          <p:cNvPr id="4" name="Titel 3"/>
          <p:cNvSpPr>
            <a:spLocks noGrp="1"/>
          </p:cNvSpPr>
          <p:nvPr>
            <p:ph type="title"/>
          </p:nvPr>
        </p:nvSpPr>
        <p:spPr/>
        <p:txBody>
          <a:bodyPr/>
          <a:lstStyle/>
          <a:p>
            <a:r>
              <a:rPr lang="en-US" dirty="0" smtClean="0"/>
              <a:t>Overview (2/4) – Pitfalls</a:t>
            </a:r>
            <a:endParaRPr lang="en-US" dirty="0"/>
          </a:p>
        </p:txBody>
      </p:sp>
      <p:graphicFrame>
        <p:nvGraphicFramePr>
          <p:cNvPr id="20" name="Tabelle 19"/>
          <p:cNvGraphicFramePr>
            <a:graphicFrameLocks noGrp="1"/>
          </p:cNvGraphicFramePr>
          <p:nvPr>
            <p:extLst>
              <p:ext uri="{D42A27DB-BD31-4B8C-83A1-F6EECF244321}">
                <p14:modId xmlns:p14="http://schemas.microsoft.com/office/powerpoint/2010/main" val="3175129207"/>
              </p:ext>
            </p:extLst>
          </p:nvPr>
        </p:nvGraphicFramePr>
        <p:xfrm>
          <a:off x="488950" y="1422400"/>
          <a:ext cx="8928100" cy="4578230"/>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Pitfalls/Lessons learned</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Remember that the transaction structure is part of the negotiation</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choice of an asset deal versus a share deal structure significantly affects the SPA and buyers and sellers typically have opposite interests in this respect. Therefore, it is important to note that the choice of the transaction structure is subject to negotiation</a:t>
                      </a:r>
                    </a:p>
                    <a:p>
                      <a:pPr marL="0" marR="0" lvl="0" indent="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Keep an eye on tax issues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Asset deals tend to be less tax efficient than share deals, depending on the legal form of the target company and the respective jurisdiction</a:t>
                      </a:r>
                    </a:p>
                    <a:p>
                      <a:pPr marL="0" marR="0" lvl="0" indent="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Be aware of "Reps and Warranties“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 nearly all Asset Purchase Agreements, buyers and the sellers make certain representations and warranties ("Reps and Warranties“) relating to, e.g., ownership of the assets purchased and authority to enter into the transaction</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While a warranty can be interpreted to express an obligation on the part of the party making it, a representation is simply a statement of facts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 order to avoid assuming unnecessary obligations as a seller, one should avoid warranties and aim towards representations</a:t>
                      </a:r>
                    </a:p>
                    <a:p>
                      <a:pPr marL="0" marR="0" lvl="0" indent="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Discipline the customer regarding his advisors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Particularly in smaller transactions, clients often insist on being legally advised by a local lawyer known to them and possibly even being a friend of the client</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If the respective lawyer is not an experienced M&amp;A lawyer, this needs to be avoided right from the beginning of the process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Experience has shown that being advised by an inexperienced (possibly even not M&amp;A) lawyer typically leads to unnecessary hold ups in the process and unsatisfying results for the client. The sooner the client replaces his lawyer, the lower the amount of discomfort caused</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20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Be aware of the accounting choices in compiling the completion accounts when using purchase price adjustment mechanisms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Because completion accounts are compiled at the closing, they are generally compiled by the buyer or a company under the buyer’s control. This bears the risk that the buyer tries to influence the respective balance sheet accounts by stretching the accounting rules in order reduce the purchase price. Despite the fact that the seller typically has the right to review the accounts and rise objections, this risk can only be avoided to a limited degree. Be aware in particular with regard to the following items:</a:t>
                      </a:r>
                    </a:p>
                    <a:p>
                      <a:pPr marL="360000" marR="0" lvl="1" indent="-144000" algn="l" defTabSz="914400" rtl="0" eaLnBrk="1" fontAlgn="auto" latinLnBrk="0" hangingPunct="1">
                        <a:lnSpc>
                          <a:spcPct val="95000"/>
                        </a:lnSpc>
                        <a:spcBef>
                          <a:spcPts val="0"/>
                        </a:spcBef>
                        <a:spcAft>
                          <a:spcPts val="1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Working capital: Due to the fact that the working capital (WC) represents an item to be deducted from the purchase price, the buyer will attempt to define the WC as high as possible, the seller, by contrast, low. Along with the individual item, which should be stipulated in the annex, it is frequently discussed on which values the calculation of the WC should be based (year-end value, average annual value based on daily, monthly and peak values within a month) </a:t>
                      </a:r>
                    </a:p>
                    <a:p>
                      <a:pPr marL="360000" marR="0" lvl="1" indent="-144000" algn="l" defTabSz="914400" rtl="0" eaLnBrk="1" fontAlgn="auto" latinLnBrk="0" hangingPunct="1">
                        <a:lnSpc>
                          <a:spcPct val="95000"/>
                        </a:lnSpc>
                        <a:spcBef>
                          <a:spcPts val="0"/>
                        </a:spcBef>
                        <a:spcAft>
                          <a:spcPts val="1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Net debt: Similar to that of calculating the WC, with the calculation of the net debt, a variety of items may result in a need for discussion (factoring transactions, bills of exchange, guarantees, pledges, sureties, trapped cash, cash in transit, etc.). Every single item should be defined in the SPA</a:t>
                      </a:r>
                    </a:p>
                    <a:p>
                      <a:pPr marL="360000" marR="0" lvl="1" indent="-144000" algn="l" defTabSz="914400" rtl="0" eaLnBrk="1" fontAlgn="auto" latinLnBrk="0" hangingPunct="1">
                        <a:lnSpc>
                          <a:spcPct val="95000"/>
                        </a:lnSpc>
                        <a:spcBef>
                          <a:spcPts val="0"/>
                        </a:spcBef>
                        <a:spcAft>
                          <a:spcPts val="1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Investments: Should a delay in investments not be appropriately considered in the purchase agreement prior to signing it may be disadvantageous for the buyer, who then must catch up on the unmade (if applicable, promised) investments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Compiling year-end closure: If the seller is responsible for compiling the closing need for the completion accounts, it should be assured that the seller has access to the documents and persons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grpSp>
        <p:nvGrpSpPr>
          <p:cNvPr id="21" name="Gruppieren 20"/>
          <p:cNvGrpSpPr/>
          <p:nvPr/>
        </p:nvGrpSpPr>
        <p:grpSpPr>
          <a:xfrm>
            <a:off x="607685" y="2562606"/>
            <a:ext cx="371794" cy="461665"/>
            <a:chOff x="2619016" y="2564904"/>
            <a:chExt cx="559665" cy="694949"/>
          </a:xfrm>
        </p:grpSpPr>
        <p:grpSp>
          <p:nvGrpSpPr>
            <p:cNvPr id="22" name="Gruppieren 21"/>
            <p:cNvGrpSpPr/>
            <p:nvPr/>
          </p:nvGrpSpPr>
          <p:grpSpPr>
            <a:xfrm>
              <a:off x="2619016" y="2617334"/>
              <a:ext cx="559665" cy="561552"/>
              <a:chOff x="5484264" y="4001307"/>
              <a:chExt cx="1409320" cy="1414073"/>
            </a:xfrm>
          </p:grpSpPr>
          <p:sp>
            <p:nvSpPr>
              <p:cNvPr id="24" name="Ellipse 23"/>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25" name="Akkord 24"/>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26" name="Akkord 25"/>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27" name="Rechteck 26"/>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28" name="Akkord 27"/>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grpSp>
        <p:sp>
          <p:nvSpPr>
            <p:cNvPr id="23" name="Rechteck 22"/>
            <p:cNvSpPr/>
            <p:nvPr/>
          </p:nvSpPr>
          <p:spPr>
            <a:xfrm>
              <a:off x="2628888" y="2564904"/>
              <a:ext cx="536173" cy="694949"/>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1</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29" name="Gruppieren 28"/>
          <p:cNvGrpSpPr/>
          <p:nvPr/>
        </p:nvGrpSpPr>
        <p:grpSpPr>
          <a:xfrm>
            <a:off x="613461" y="4903921"/>
            <a:ext cx="371793" cy="461665"/>
            <a:chOff x="3638116" y="2564904"/>
            <a:chExt cx="559663" cy="694947"/>
          </a:xfrm>
        </p:grpSpPr>
        <p:sp>
          <p:nvSpPr>
            <p:cNvPr id="30" name="Ellipse 29"/>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31" name="Akkord 30"/>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2" name="Akkord 31"/>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3"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4" name="Akkord 33"/>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5" name="Rechteck 34"/>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2</a:t>
              </a:r>
              <a:endParaRPr lang="en-US" sz="24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7275456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Supporting Negotiations in Purchase Contract Negotiations</a:t>
            </a:r>
          </a:p>
        </p:txBody>
      </p:sp>
      <p:sp>
        <p:nvSpPr>
          <p:cNvPr id="4" name="Titel 3"/>
          <p:cNvSpPr>
            <a:spLocks noGrp="1"/>
          </p:cNvSpPr>
          <p:nvPr>
            <p:ph type="title"/>
          </p:nvPr>
        </p:nvSpPr>
        <p:spPr/>
        <p:txBody>
          <a:bodyPr/>
          <a:lstStyle/>
          <a:p>
            <a:r>
              <a:rPr lang="en-US" dirty="0" smtClean="0"/>
              <a:t>Overview (3/4) – Pitfalls</a:t>
            </a:r>
            <a:endParaRPr lang="en-US" dirty="0"/>
          </a:p>
        </p:txBody>
      </p:sp>
      <p:graphicFrame>
        <p:nvGraphicFramePr>
          <p:cNvPr id="20" name="Tabelle 19"/>
          <p:cNvGraphicFramePr>
            <a:graphicFrameLocks noGrp="1"/>
          </p:cNvGraphicFramePr>
          <p:nvPr>
            <p:extLst>
              <p:ext uri="{D42A27DB-BD31-4B8C-83A1-F6EECF244321}">
                <p14:modId xmlns:p14="http://schemas.microsoft.com/office/powerpoint/2010/main" val="3622483359"/>
              </p:ext>
            </p:extLst>
          </p:nvPr>
        </p:nvGraphicFramePr>
        <p:xfrm>
          <a:off x="488950" y="1422400"/>
          <a:ext cx="8928100" cy="4549216"/>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Pitfalls/Lessons learned</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Be aware that the locked box remains locked once it is locked</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purchase price is calculated on the basis of a retroactive effective date, typically with an interest payment that reflects the period of time between the effective date and payment of the purchase price or the cash flow earned during that time</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Buyers should only agree to a locked box mechanism if they can be sure that the information provided by the target is of high quality and sound from an accounting perspective</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Make sure to include appropriate clauses in the SPA to prescribe conduct of business from the locked-box date onwards (in contrast to price adjustment mechanisms, where these terms often apply from the signing date only)</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Ensure that the conduct of business clauses include extensive anti-leakage covenants to prevent value leakage before the closing date</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a:t>
                      </a: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basket clause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is typically used to cushion the impact of the de-</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minimis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clause. The de-</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minimis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clause stipulates that the sums reducing the purchase price cannot be asserted individually if they do not exceed a previously stipulated threshold value. The basket clause stipulates if the total of the individual cases exceeds a certain sum, these will trigger a corresponding claim</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Securities for warranty claims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It must be possible to assert liability claims. Should a company that is not able to provide securities or no longer have assets or be liquidated and be liable for warranty claims after the transaction, the contractual obligation is worthless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Should customer contracts contain a </a:t>
                      </a: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change-of-control clause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and the customer cannot be informed prior to the signing, it is possible by means of a </a:t>
                      </a: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MAC clause</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to assure that the buyer can withdraw from the purchase agreement if the customers bail out after the announcement of the transaction</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Should the seller provide a lump-sum </a:t>
                      </a: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tax-liability release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for any tax-relevant circumstances until the signing/closing, the buyer has an incentive to forward any claims by the tax authorities for the period prior to the signing/closing to the seller without review. The seller should be contractually assured of a corresponding right of participation and the access to corresponding documents and persons for such a case</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 a carve-out transaction it should be assured that the object to be sold is unambiguously defined and contains all the assets that are necessary or subject to the continued operations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noFill/>
                      <a:prstDash val="solid"/>
                      <a:round/>
                      <a:headEnd type="none" w="med" len="med"/>
                      <a:tailEnd type="none" w="med" len="med"/>
                    </a:lnB>
                    <a:solidFill>
                      <a:schemeClr val="bg1"/>
                    </a:solidFill>
                  </a:tcPr>
                </a:tc>
              </a:tr>
            </a:tbl>
          </a:graphicData>
        </a:graphic>
      </p:graphicFrame>
      <p:grpSp>
        <p:nvGrpSpPr>
          <p:cNvPr id="36" name="Gruppieren 35"/>
          <p:cNvGrpSpPr/>
          <p:nvPr/>
        </p:nvGrpSpPr>
        <p:grpSpPr>
          <a:xfrm>
            <a:off x="606968" y="2054399"/>
            <a:ext cx="371793" cy="461665"/>
            <a:chOff x="3638116" y="2564904"/>
            <a:chExt cx="559663" cy="694947"/>
          </a:xfrm>
        </p:grpSpPr>
        <p:sp>
          <p:nvSpPr>
            <p:cNvPr id="37" name="Ellipse 36"/>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38" name="Akkord 37"/>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9" name="Akkord 38"/>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0"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1" name="Akkord 40"/>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2" name="Rechteck 41"/>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3</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43" name="Gruppieren 42"/>
          <p:cNvGrpSpPr/>
          <p:nvPr/>
        </p:nvGrpSpPr>
        <p:grpSpPr>
          <a:xfrm>
            <a:off x="604074" y="2983521"/>
            <a:ext cx="371793" cy="461665"/>
            <a:chOff x="3638116" y="2564904"/>
            <a:chExt cx="559663" cy="694947"/>
          </a:xfrm>
        </p:grpSpPr>
        <p:sp>
          <p:nvSpPr>
            <p:cNvPr id="44" name="Ellipse 43"/>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45" name="Akkord 44"/>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6" name="Akkord 45"/>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7"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8" name="Akkord 47"/>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9" name="Rechteck 48"/>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4</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50" name="Gruppieren 49"/>
          <p:cNvGrpSpPr/>
          <p:nvPr/>
        </p:nvGrpSpPr>
        <p:grpSpPr>
          <a:xfrm>
            <a:off x="601832" y="3599255"/>
            <a:ext cx="376724" cy="461665"/>
            <a:chOff x="3627089" y="2564904"/>
            <a:chExt cx="567086" cy="694948"/>
          </a:xfrm>
        </p:grpSpPr>
        <p:sp>
          <p:nvSpPr>
            <p:cNvPr id="51" name="Ellipse 5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67" name="Akkord 66"/>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8"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9"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1" name="Akkord 70"/>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2" name="Rechteck 71"/>
            <p:cNvSpPr/>
            <p:nvPr/>
          </p:nvSpPr>
          <p:spPr>
            <a:xfrm>
              <a:off x="3647986" y="2564904"/>
              <a:ext cx="536173" cy="694948"/>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5</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73" name="Gruppieren 72"/>
          <p:cNvGrpSpPr/>
          <p:nvPr/>
        </p:nvGrpSpPr>
        <p:grpSpPr>
          <a:xfrm>
            <a:off x="599097" y="4214989"/>
            <a:ext cx="376724" cy="461665"/>
            <a:chOff x="3627089" y="2564904"/>
            <a:chExt cx="567086" cy="694948"/>
          </a:xfrm>
        </p:grpSpPr>
        <p:sp>
          <p:nvSpPr>
            <p:cNvPr id="74" name="Ellipse 73"/>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75" name="Akkord 74"/>
            <p:cNvSpPr/>
            <p:nvPr/>
          </p:nvSpPr>
          <p:spPr>
            <a:xfrm>
              <a:off x="3642302" y="2617334"/>
              <a:ext cx="551873" cy="558736"/>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6"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7"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8" name="Akkord 77"/>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9" name="Rechteck 78"/>
            <p:cNvSpPr/>
            <p:nvPr/>
          </p:nvSpPr>
          <p:spPr>
            <a:xfrm>
              <a:off x="3647986" y="2564904"/>
              <a:ext cx="536173" cy="694948"/>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6</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3" name="Gruppieren 2"/>
          <p:cNvGrpSpPr/>
          <p:nvPr/>
        </p:nvGrpSpPr>
        <p:grpSpPr>
          <a:xfrm>
            <a:off x="599164" y="4830723"/>
            <a:ext cx="371793" cy="461665"/>
            <a:chOff x="597787" y="5364000"/>
            <a:chExt cx="371793" cy="461665"/>
          </a:xfrm>
        </p:grpSpPr>
        <p:grpSp>
          <p:nvGrpSpPr>
            <p:cNvPr id="80" name="Gruppieren 79"/>
            <p:cNvGrpSpPr/>
            <p:nvPr/>
          </p:nvGrpSpPr>
          <p:grpSpPr>
            <a:xfrm>
              <a:off x="597787" y="5396471"/>
              <a:ext cx="371793" cy="371177"/>
              <a:chOff x="3638116" y="2620151"/>
              <a:chExt cx="559663" cy="558735"/>
            </a:xfrm>
          </p:grpSpPr>
          <p:sp>
            <p:nvSpPr>
              <p:cNvPr id="81" name="Ellipse 8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83" name="Akkord 82"/>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84"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85" name="Akkord 84"/>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grpSp>
        <p:sp>
          <p:nvSpPr>
            <p:cNvPr id="2" name="Freihandform 1"/>
            <p:cNvSpPr/>
            <p:nvPr/>
          </p:nvSpPr>
          <p:spPr>
            <a:xfrm>
              <a:off x="771525" y="5512595"/>
              <a:ext cx="185737" cy="247650"/>
            </a:xfrm>
            <a:custGeom>
              <a:avLst/>
              <a:gdLst>
                <a:gd name="connsiteX0" fmla="*/ 0 w 185737"/>
                <a:gd name="connsiteY0" fmla="*/ 176213 h 252413"/>
                <a:gd name="connsiteX1" fmla="*/ 47625 w 185737"/>
                <a:gd name="connsiteY1" fmla="*/ 0 h 252413"/>
                <a:gd name="connsiteX2" fmla="*/ 76200 w 185737"/>
                <a:gd name="connsiteY2" fmla="*/ 0 h 252413"/>
                <a:gd name="connsiteX3" fmla="*/ 185737 w 185737"/>
                <a:gd name="connsiteY3" fmla="*/ 133350 h 252413"/>
                <a:gd name="connsiteX4" fmla="*/ 142875 w 185737"/>
                <a:gd name="connsiteY4" fmla="*/ 204788 h 252413"/>
                <a:gd name="connsiteX5" fmla="*/ 114300 w 185737"/>
                <a:gd name="connsiteY5" fmla="*/ 228600 h 252413"/>
                <a:gd name="connsiteX6" fmla="*/ 61912 w 185737"/>
                <a:gd name="connsiteY6" fmla="*/ 247650 h 252413"/>
                <a:gd name="connsiteX7" fmla="*/ 28575 w 185737"/>
                <a:gd name="connsiteY7" fmla="*/ 252413 h 252413"/>
                <a:gd name="connsiteX8" fmla="*/ 4762 w 185737"/>
                <a:gd name="connsiteY8" fmla="*/ 252413 h 252413"/>
                <a:gd name="connsiteX9" fmla="*/ 0 w 185737"/>
                <a:gd name="connsiteY9" fmla="*/ 176213 h 252413"/>
                <a:gd name="connsiteX0" fmla="*/ 0 w 185737"/>
                <a:gd name="connsiteY0" fmla="*/ 176213 h 252413"/>
                <a:gd name="connsiteX1" fmla="*/ 47625 w 185737"/>
                <a:gd name="connsiteY1" fmla="*/ 0 h 252413"/>
                <a:gd name="connsiteX2" fmla="*/ 76200 w 185737"/>
                <a:gd name="connsiteY2" fmla="*/ 0 h 252413"/>
                <a:gd name="connsiteX3" fmla="*/ 185737 w 185737"/>
                <a:gd name="connsiteY3" fmla="*/ 133350 h 252413"/>
                <a:gd name="connsiteX4" fmla="*/ 164306 w 185737"/>
                <a:gd name="connsiteY4" fmla="*/ 169070 h 252413"/>
                <a:gd name="connsiteX5" fmla="*/ 114300 w 185737"/>
                <a:gd name="connsiteY5" fmla="*/ 228600 h 252413"/>
                <a:gd name="connsiteX6" fmla="*/ 61912 w 185737"/>
                <a:gd name="connsiteY6" fmla="*/ 247650 h 252413"/>
                <a:gd name="connsiteX7" fmla="*/ 28575 w 185737"/>
                <a:gd name="connsiteY7" fmla="*/ 252413 h 252413"/>
                <a:gd name="connsiteX8" fmla="*/ 4762 w 185737"/>
                <a:gd name="connsiteY8" fmla="*/ 252413 h 252413"/>
                <a:gd name="connsiteX9" fmla="*/ 0 w 185737"/>
                <a:gd name="connsiteY9" fmla="*/ 176213 h 252413"/>
                <a:gd name="connsiteX0" fmla="*/ 0 w 185737"/>
                <a:gd name="connsiteY0" fmla="*/ 176213 h 252413"/>
                <a:gd name="connsiteX1" fmla="*/ 47625 w 185737"/>
                <a:gd name="connsiteY1" fmla="*/ 0 h 252413"/>
                <a:gd name="connsiteX2" fmla="*/ 76200 w 185737"/>
                <a:gd name="connsiteY2" fmla="*/ 0 h 252413"/>
                <a:gd name="connsiteX3" fmla="*/ 185737 w 185737"/>
                <a:gd name="connsiteY3" fmla="*/ 133350 h 252413"/>
                <a:gd name="connsiteX4" fmla="*/ 164306 w 185737"/>
                <a:gd name="connsiteY4" fmla="*/ 169070 h 252413"/>
                <a:gd name="connsiteX5" fmla="*/ 114300 w 185737"/>
                <a:gd name="connsiteY5" fmla="*/ 228600 h 252413"/>
                <a:gd name="connsiteX6" fmla="*/ 61912 w 185737"/>
                <a:gd name="connsiteY6" fmla="*/ 247650 h 252413"/>
                <a:gd name="connsiteX7" fmla="*/ 50006 w 185737"/>
                <a:gd name="connsiteY7" fmla="*/ 233363 h 252413"/>
                <a:gd name="connsiteX8" fmla="*/ 4762 w 185737"/>
                <a:gd name="connsiteY8" fmla="*/ 252413 h 252413"/>
                <a:gd name="connsiteX9" fmla="*/ 0 w 185737"/>
                <a:gd name="connsiteY9" fmla="*/ 176213 h 252413"/>
                <a:gd name="connsiteX0" fmla="*/ 0 w 185737"/>
                <a:gd name="connsiteY0" fmla="*/ 176213 h 247650"/>
                <a:gd name="connsiteX1" fmla="*/ 47625 w 185737"/>
                <a:gd name="connsiteY1" fmla="*/ 0 h 247650"/>
                <a:gd name="connsiteX2" fmla="*/ 76200 w 185737"/>
                <a:gd name="connsiteY2" fmla="*/ 0 h 247650"/>
                <a:gd name="connsiteX3" fmla="*/ 185737 w 185737"/>
                <a:gd name="connsiteY3" fmla="*/ 133350 h 247650"/>
                <a:gd name="connsiteX4" fmla="*/ 164306 w 185737"/>
                <a:gd name="connsiteY4" fmla="*/ 169070 h 247650"/>
                <a:gd name="connsiteX5" fmla="*/ 114300 w 185737"/>
                <a:gd name="connsiteY5" fmla="*/ 228600 h 247650"/>
                <a:gd name="connsiteX6" fmla="*/ 61912 w 185737"/>
                <a:gd name="connsiteY6" fmla="*/ 247650 h 247650"/>
                <a:gd name="connsiteX7" fmla="*/ 50006 w 185737"/>
                <a:gd name="connsiteY7" fmla="*/ 233363 h 247650"/>
                <a:gd name="connsiteX8" fmla="*/ 28575 w 185737"/>
                <a:gd name="connsiteY8" fmla="*/ 214313 h 247650"/>
                <a:gd name="connsiteX9" fmla="*/ 0 w 185737"/>
                <a:gd name="connsiteY9" fmla="*/ 176213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37" h="247650">
                  <a:moveTo>
                    <a:pt x="0" y="176213"/>
                  </a:moveTo>
                  <a:lnTo>
                    <a:pt x="47625" y="0"/>
                  </a:lnTo>
                  <a:lnTo>
                    <a:pt x="76200" y="0"/>
                  </a:lnTo>
                  <a:lnTo>
                    <a:pt x="185737" y="133350"/>
                  </a:lnTo>
                  <a:lnTo>
                    <a:pt x="164306" y="169070"/>
                  </a:lnTo>
                  <a:lnTo>
                    <a:pt x="114300" y="228600"/>
                  </a:lnTo>
                  <a:lnTo>
                    <a:pt x="61912" y="247650"/>
                  </a:lnTo>
                  <a:lnTo>
                    <a:pt x="50006" y="233363"/>
                  </a:lnTo>
                  <a:lnTo>
                    <a:pt x="28575" y="214313"/>
                  </a:lnTo>
                  <a:lnTo>
                    <a:pt x="0" y="17621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87" name="Rechteck 86"/>
            <p:cNvSpPr/>
            <p:nvPr/>
          </p:nvSpPr>
          <p:spPr>
            <a:xfrm>
              <a:off x="604318" y="5364000"/>
              <a:ext cx="356188" cy="461665"/>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7</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57" name="Gruppieren 56"/>
          <p:cNvGrpSpPr/>
          <p:nvPr/>
        </p:nvGrpSpPr>
        <p:grpSpPr>
          <a:xfrm>
            <a:off x="607993" y="5446456"/>
            <a:ext cx="371793" cy="461665"/>
            <a:chOff x="3638116" y="2564904"/>
            <a:chExt cx="559663" cy="694947"/>
          </a:xfrm>
        </p:grpSpPr>
        <p:sp>
          <p:nvSpPr>
            <p:cNvPr id="58" name="Ellipse 5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59" name="Akkord 5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0" name="Akkord 59"/>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1"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2" name="Akkord 61"/>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3" name="Rechteck 62"/>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8</a:t>
              </a:r>
              <a:endParaRPr lang="en-US" sz="24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4580027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Supporting Negotiations in Purchase Contract Negotiations</a:t>
            </a:r>
          </a:p>
        </p:txBody>
      </p:sp>
      <p:sp>
        <p:nvSpPr>
          <p:cNvPr id="4" name="Titel 3"/>
          <p:cNvSpPr>
            <a:spLocks noGrp="1"/>
          </p:cNvSpPr>
          <p:nvPr>
            <p:ph type="title"/>
          </p:nvPr>
        </p:nvSpPr>
        <p:spPr/>
        <p:txBody>
          <a:bodyPr/>
          <a:lstStyle/>
          <a:p>
            <a:r>
              <a:rPr lang="en-US" dirty="0" smtClean="0"/>
              <a:t>Overview (4/4) – Core issues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756123990"/>
              </p:ext>
            </p:extLst>
          </p:nvPr>
        </p:nvGraphicFramePr>
        <p:xfrm>
          <a:off x="488950" y="1422400"/>
          <a:ext cx="8928100" cy="4641252"/>
        </p:xfrm>
        <a:graphic>
          <a:graphicData uri="http://schemas.openxmlformats.org/drawingml/2006/table">
            <a:tbl>
              <a:tblPr firstRow="1" bandRow="1">
                <a:tableStyleId>{5C22544A-7EE6-4342-B048-85BDC9FD1C3A}</a:tableStyleId>
              </a:tblPr>
              <a:tblGrid>
                <a:gridCol w="1559658"/>
                <a:gridCol w="3492011"/>
                <a:gridCol w="3298581"/>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gridSpan="2">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hMerge="1">
                  <a:txBody>
                    <a:bodyPr/>
                    <a:lstStyle/>
                    <a:p>
                      <a:endParaRPr lang="en-US"/>
                    </a:p>
                  </a:txBody>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828000">
                <a:tc>
                  <a:txBody>
                    <a:bodyPr/>
                    <a:lstStyle/>
                    <a:p>
                      <a:pPr marL="216000" indent="-216000">
                        <a:lnSpc>
                          <a:spcPct val="95000"/>
                        </a:lnSpc>
                        <a:spcBef>
                          <a:spcPts val="0"/>
                        </a:spcBef>
                        <a:spcAft>
                          <a:spcPts val="200"/>
                        </a:spcAft>
                        <a:buAutoNum type="arabicPeriod"/>
                        <a:tabLst>
                          <a:tab pos="176213" algn="l"/>
                        </a:tabLst>
                      </a:pPr>
                      <a:r>
                        <a:rPr lang="en-US" sz="900" b="1" noProof="0" dirty="0" smtClean="0">
                          <a:solidFill>
                            <a:schemeClr val="tx2"/>
                          </a:solidFill>
                        </a:rPr>
                        <a:t>What are key objectives of buyers and sellers in a transaction in an SPA context?</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marR="0" lvl="0" indent="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None/>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Buyer:</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Transfer of ownership</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Low purchase price</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Limitation of risks/obtain protection</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Provision of information about the asset</a:t>
                      </a:r>
                    </a:p>
                  </a:txBody>
                  <a:tcPr marL="54000" marR="54000" marT="54000" marB="54000">
                    <a:lnL w="12700" cap="flat" cmpd="sng" algn="ctr">
                      <a:solidFill>
                        <a:schemeClr val="tx2"/>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marR="0" lvl="0" indent="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None/>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Seller:</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Maximize purchase price</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Limit/remove exposure for ongoing liabilities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No liability outside the SPA</a:t>
                      </a:r>
                    </a:p>
                  </a:txBody>
                  <a:tcPr marL="54000" marR="54000" marT="54000" marB="54000">
                    <a:lnL w="28575"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n/a</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16000" indent="-216000">
                        <a:lnSpc>
                          <a:spcPct val="95000"/>
                        </a:lnSpc>
                        <a:spcBef>
                          <a:spcPts val="0"/>
                        </a:spcBef>
                        <a:spcAft>
                          <a:spcPts val="200"/>
                        </a:spcAft>
                        <a:buClr>
                          <a:schemeClr val="tx2"/>
                        </a:buClr>
                        <a:tabLst>
                          <a:tab pos="176213" algn="l"/>
                        </a:tabLst>
                      </a:pPr>
                      <a:r>
                        <a:rPr lang="en-US" sz="900" b="1" kern="1200" noProof="0" dirty="0" smtClean="0">
                          <a:solidFill>
                            <a:schemeClr val="tx2"/>
                          </a:solidFill>
                          <a:latin typeface="+mn-lt"/>
                          <a:ea typeface="+mn-ea"/>
                          <a:cs typeface="+mn-cs"/>
                        </a:rPr>
                        <a:t>2. 		What are potential transaction structures and what are their features?</a:t>
                      </a:r>
                    </a:p>
                    <a:p>
                      <a:pPr marL="216000" indent="-216000">
                        <a:lnSpc>
                          <a:spcPct val="95000"/>
                        </a:lnSpc>
                        <a:spcBef>
                          <a:spcPts val="0"/>
                        </a:spcBef>
                        <a:spcAft>
                          <a:spcPts val="200"/>
                        </a:spcAft>
                        <a:buClr>
                          <a:schemeClr val="tx2"/>
                        </a:buClr>
                        <a:tabLst>
                          <a:tab pos="176213" algn="l"/>
                        </a:tabLst>
                      </a:pPr>
                      <a:endParaRPr lang="en-US" sz="900" b="1" kern="1200" noProof="0" dirty="0" smtClean="0">
                        <a:solidFill>
                          <a:schemeClr val="tx2"/>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gridSpan="2">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The most basic choice of a transaction which has a significant impact on the SPA relates to the transaction structure. There are 2 basic types:</a:t>
                      </a:r>
                    </a:p>
                    <a:p>
                      <a:pPr marL="360000" marR="0" lvl="1" indent="-144000" algn="l" defTabSz="914400" rtl="0" eaLnBrk="1" fontAlgn="auto" latinLnBrk="0" hangingPunct="1">
                        <a:lnSpc>
                          <a:spcPct val="95000"/>
                        </a:lnSpc>
                        <a:spcBef>
                          <a:spcPts val="0"/>
                        </a:spcBef>
                        <a:spcAft>
                          <a:spcPts val="200"/>
                        </a:spcAft>
                        <a:buClr>
                          <a:schemeClr val="tx2"/>
                        </a:buClr>
                        <a:buSzPct val="100000"/>
                        <a:buFont typeface="Arial" panose="020B0604020202020204" pitchFamily="34" charset="0"/>
                        <a:buChar char="-"/>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Asset deal</a:t>
                      </a:r>
                    </a:p>
                    <a:p>
                      <a:pPr marL="576000" marR="0" lvl="1"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Acquisition by purchase of the sum of individual Assets (e.g. real estate, employment and other contracts, etc.)</a:t>
                      </a:r>
                    </a:p>
                    <a:p>
                      <a:pPr marL="576000" marR="0" lvl="1"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Each individual asset must be purchased and transferred</a:t>
                      </a:r>
                    </a:p>
                    <a:p>
                      <a:pPr marL="360000" marR="0" lvl="1" indent="-144000" algn="l" defTabSz="914400" rtl="0" eaLnBrk="1" fontAlgn="auto" latinLnBrk="0" hangingPunct="1">
                        <a:lnSpc>
                          <a:spcPct val="95000"/>
                        </a:lnSpc>
                        <a:spcBef>
                          <a:spcPts val="0"/>
                        </a:spcBef>
                        <a:spcAft>
                          <a:spcPts val="200"/>
                        </a:spcAft>
                        <a:buClr>
                          <a:schemeClr val="tx2"/>
                        </a:buClr>
                        <a:buSzPct val="100000"/>
                        <a:buFont typeface="Arial" panose="020B0604020202020204" pitchFamily="34" charset="0"/>
                        <a:buChar char="-"/>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Share deal</a:t>
                      </a:r>
                    </a:p>
                    <a:p>
                      <a:pPr marL="576000" marR="0" lvl="1"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Acquisition by purchase of shares in a company</a:t>
                      </a:r>
                    </a:p>
                    <a:p>
                      <a:pPr marL="576000" marR="0" lvl="1"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The company can be purchased and transferred as a running company</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hMerge="1">
                  <a:txBody>
                    <a:bodyPr/>
                    <a:lstStyle/>
                    <a:p>
                      <a:endParaRPr lang="en-US"/>
                    </a:p>
                  </a:txBody>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7</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612000">
                <a:tc>
                  <a:txBody>
                    <a:bodyPr/>
                    <a:lstStyle/>
                    <a:p>
                      <a:pPr marL="216000" indent="-216000">
                        <a:lnSpc>
                          <a:spcPct val="95000"/>
                        </a:lnSpc>
                        <a:spcBef>
                          <a:spcPts val="0"/>
                        </a:spcBef>
                        <a:spcAft>
                          <a:spcPts val="200"/>
                        </a:spcAft>
                        <a:buAutoNum type="arabicPeriod" startAt="3"/>
                        <a:tabLst>
                          <a:tab pos="176213" algn="l"/>
                        </a:tabLst>
                      </a:pPr>
                      <a:r>
                        <a:rPr lang="en-US" sz="900" b="1" kern="1200" noProof="0" dirty="0" smtClean="0">
                          <a:solidFill>
                            <a:schemeClr val="tx2"/>
                          </a:solidFill>
                          <a:latin typeface="+mn-lt"/>
                          <a:ea typeface="+mn-ea"/>
                          <a:cs typeface="+mn-cs"/>
                        </a:rPr>
                        <a:t>What is a purchase price mechanism and why is it important?</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gridSpan="2">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The purchase price mechanism is a tool set forth in the SPA which safeguards the value of the target company to the purchaser</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The risk to be mitigated arises due to typical time differences between signing and closing</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It is the approach by which the final price of the target company is calculated </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There are 3 typical alternatives: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Locked-box</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Price adjustment clauses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Earn out</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hMerge="1">
                  <a:txBody>
                    <a:bodyPr/>
                    <a:lstStyle/>
                    <a:p>
                      <a:endParaRPr lang="en-US"/>
                    </a:p>
                  </a:txBody>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8-17</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1008000">
                <a:tc>
                  <a:txBody>
                    <a:bodyPr/>
                    <a:lstStyle/>
                    <a:p>
                      <a:pPr marL="228600" indent="-228600">
                        <a:lnSpc>
                          <a:spcPct val="95000"/>
                        </a:lnSpc>
                        <a:spcBef>
                          <a:spcPts val="0"/>
                        </a:spcBef>
                        <a:spcAft>
                          <a:spcPts val="200"/>
                        </a:spcAft>
                        <a:buFont typeface="+mj-lt"/>
                        <a:buAutoNum type="arabicPeriod" startAt="4"/>
                        <a:tabLst>
                          <a:tab pos="176213" algn="l"/>
                        </a:tabLst>
                      </a:pPr>
                      <a:r>
                        <a:rPr lang="en-US" sz="900" b="1" kern="1200" noProof="0" dirty="0" smtClean="0">
                          <a:solidFill>
                            <a:schemeClr val="tx2"/>
                          </a:solidFill>
                          <a:latin typeface="+mn-lt"/>
                          <a:ea typeface="+mn-ea"/>
                          <a:cs typeface="+mn-cs"/>
                        </a:rPr>
                        <a:t>What are the most important liability clauses and how are they used?</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no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De-minimize clause</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Basket clause</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Maximum liability</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Insurance for “warranties“ and "indemnities“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Limitation of term of liability</a:t>
                      </a:r>
                    </a:p>
                  </a:txBody>
                  <a:tcPr marL="54000" marR="54000" marT="54000" marB="54000">
                    <a:lnL w="12700" cap="flat" cmpd="sng" algn="ctr">
                      <a:solidFill>
                        <a:schemeClr val="tx2"/>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no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Securities for warranty claims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Closing conditions </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Material adverse change (“MAC”) clauses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Non-compete clause</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Agreement to arbitration in cases of disputes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Tax liability release</a:t>
                      </a:r>
                    </a:p>
                  </a:txBody>
                  <a:tcPr marL="54000" marR="54000" marT="54000" marB="54000">
                    <a:lnL w="28575"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no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18-19</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no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In general, there are two potential transaction types: Asset deals and Share deals. Typically, the former is preferred by buyers, the latter by sellers</a:t>
            </a:r>
          </a:p>
        </p:txBody>
      </p:sp>
      <p:sp>
        <p:nvSpPr>
          <p:cNvPr id="4" name="Titel 3"/>
          <p:cNvSpPr>
            <a:spLocks noGrp="1"/>
          </p:cNvSpPr>
          <p:nvPr>
            <p:ph type="title"/>
          </p:nvPr>
        </p:nvSpPr>
        <p:spPr/>
        <p:txBody>
          <a:bodyPr/>
          <a:lstStyle/>
          <a:p>
            <a:r>
              <a:rPr lang="en-US" dirty="0"/>
              <a:t>Asset vs. Share Deal</a:t>
            </a:r>
          </a:p>
        </p:txBody>
      </p:sp>
      <p:sp>
        <p:nvSpPr>
          <p:cNvPr id="3" name="Textplatzhalter 2"/>
          <p:cNvSpPr>
            <a:spLocks noGrp="1"/>
          </p:cNvSpPr>
          <p:nvPr>
            <p:ph type="body" sz="quarter" idx="12"/>
          </p:nvPr>
        </p:nvSpPr>
        <p:spPr/>
        <p:txBody>
          <a:bodyPr/>
          <a:lstStyle/>
          <a:p>
            <a:r>
              <a:rPr lang="en-US" dirty="0"/>
              <a:t>Supporting Negotiations in Purchase Contract Negotiations</a:t>
            </a:r>
          </a:p>
        </p:txBody>
      </p:sp>
      <p:sp>
        <p:nvSpPr>
          <p:cNvPr id="7" name="Rechteck 20"/>
          <p:cNvSpPr>
            <a:spLocks/>
          </p:cNvSpPr>
          <p:nvPr/>
        </p:nvSpPr>
        <p:spPr>
          <a:xfrm>
            <a:off x="2453356" y="1430805"/>
            <a:ext cx="3375211" cy="252000"/>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solidFill>
                  <a:srgbClr val="FFFFFF"/>
                </a:solidFill>
              </a:rPr>
              <a:t>Asset Deal</a:t>
            </a:r>
          </a:p>
        </p:txBody>
      </p:sp>
      <p:sp>
        <p:nvSpPr>
          <p:cNvPr id="8" name="Textfeld 58"/>
          <p:cNvSpPr txBox="1">
            <a:spLocks/>
          </p:cNvSpPr>
          <p:nvPr/>
        </p:nvSpPr>
        <p:spPr>
          <a:xfrm>
            <a:off x="2453356" y="1682805"/>
            <a:ext cx="3375211" cy="3847557"/>
          </a:xfrm>
          <a:prstGeom prst="rect">
            <a:avLst/>
          </a:prstGeom>
          <a:solidFill>
            <a:schemeClr val="bg1"/>
          </a:solidFill>
          <a:ln w="6350">
            <a:solidFill>
              <a:schemeClr val="tx2"/>
            </a:solidFill>
          </a:ln>
        </p:spPr>
        <p:txBody>
          <a:bodyPr wrap="square" lIns="54000" tIns="54000" rIns="54000" bIns="54000" rtlCol="0">
            <a:noAutofit/>
          </a:bodyPr>
          <a:lstStyle/>
          <a:p>
            <a:pPr lvl="0">
              <a:spcAft>
                <a:spcPts val="400"/>
              </a:spcAft>
              <a:defRPr/>
            </a:pPr>
            <a:r>
              <a:rPr lang="en-US" sz="900" b="1" dirty="0">
                <a:solidFill>
                  <a:srgbClr val="00338D"/>
                </a:solidFill>
                <a:cs typeface="Arial" pitchFamily="34" charset="0"/>
              </a:rPr>
              <a:t>Features</a:t>
            </a:r>
          </a:p>
          <a:p>
            <a:pPr marL="216000" lvl="3" indent="-216000">
              <a:spcAft>
                <a:spcPts val="400"/>
              </a:spcAft>
              <a:buClr>
                <a:schemeClr val="tx2"/>
              </a:buClr>
              <a:buSzPct val="100000"/>
              <a:buFont typeface="Univers for KPMG Light" panose="020B0403020202020204" pitchFamily="34" charset="0"/>
              <a:buChar char="—"/>
              <a:defRPr/>
            </a:pPr>
            <a:r>
              <a:rPr lang="en-US" sz="900" dirty="0">
                <a:solidFill>
                  <a:srgbClr val="000000"/>
                </a:solidFill>
              </a:rPr>
              <a:t>The seller retains possession of the legal entity and the buyer purchases individual assets of the target, e.g. equipment, fixtures, leaseholds, licenses, goodwill, trade secrets, inventory, etc. as well as (typically) normalized net working capital</a:t>
            </a:r>
          </a:p>
          <a:p>
            <a:pPr marL="216000" lvl="3" indent="-216000">
              <a:spcAft>
                <a:spcPts val="400"/>
              </a:spcAft>
              <a:buClr>
                <a:schemeClr val="tx2"/>
              </a:buClr>
              <a:buSzPct val="100000"/>
              <a:buFont typeface="Univers for KPMG Light" panose="020B0403020202020204" pitchFamily="34" charset="0"/>
              <a:buChar char="—"/>
              <a:defRPr/>
            </a:pPr>
            <a:r>
              <a:rPr lang="en-US" sz="900" dirty="0">
                <a:solidFill>
                  <a:srgbClr val="000000"/>
                </a:solidFill>
              </a:rPr>
              <a:t>Normally does not include cash and seller typically retains the long-term debt obligations</a:t>
            </a:r>
          </a:p>
          <a:p>
            <a:pPr marL="216000" lvl="3" indent="-216000">
              <a:spcAft>
                <a:spcPts val="400"/>
              </a:spcAft>
              <a:buClr>
                <a:schemeClr val="tx2"/>
              </a:buClr>
              <a:buSzPct val="100000"/>
              <a:buFont typeface="Univers for KPMG Light" panose="020B0403020202020204" pitchFamily="34" charset="0"/>
              <a:buChar char="—"/>
              <a:defRPr/>
            </a:pPr>
            <a:r>
              <a:rPr lang="en-US" sz="900" dirty="0">
                <a:solidFill>
                  <a:srgbClr val="000000"/>
                </a:solidFill>
              </a:rPr>
              <a:t>Commonly referred to as a cash-free debt-free transaction</a:t>
            </a:r>
          </a:p>
          <a:p>
            <a:pPr>
              <a:spcAft>
                <a:spcPts val="400"/>
              </a:spcAft>
            </a:pPr>
            <a:r>
              <a:rPr lang="en-US" sz="900" b="1" dirty="0" smtClean="0">
                <a:solidFill>
                  <a:srgbClr val="00338D"/>
                </a:solidFill>
                <a:cs typeface="Arial" pitchFamily="34" charset="0"/>
              </a:rPr>
              <a:t>(</a:t>
            </a:r>
            <a:r>
              <a:rPr lang="en-US" sz="900" b="1" dirty="0">
                <a:solidFill>
                  <a:srgbClr val="00338D"/>
                </a:solidFill>
                <a:cs typeface="Arial" pitchFamily="34" charset="0"/>
              </a:rPr>
              <a:t>Dis-) Advantages from the seller’s perspective</a:t>
            </a:r>
          </a:p>
          <a:p>
            <a:pPr marL="216000" indent="-216000">
              <a:spcAft>
                <a:spcPts val="400"/>
              </a:spcAft>
              <a:buClr>
                <a:schemeClr val="accent6"/>
              </a:buClr>
              <a:buFont typeface="Wingdings" pitchFamily="2" charset="2"/>
              <a:buChar char="ü"/>
              <a:tabLst>
                <a:tab pos="266700" algn="l"/>
              </a:tabLst>
            </a:pPr>
            <a:r>
              <a:rPr lang="en-US" sz="900" dirty="0">
                <a:cs typeface="Arial" pitchFamily="34" charset="0"/>
              </a:rPr>
              <a:t>Flexibility with regard to the transaction object</a:t>
            </a:r>
          </a:p>
          <a:p>
            <a:pPr marL="216000" indent="-216000">
              <a:spcAft>
                <a:spcPts val="400"/>
              </a:spcAft>
              <a:buClr>
                <a:srgbClr val="7AB800"/>
              </a:buClr>
              <a:tabLst>
                <a:tab pos="266700" algn="l"/>
              </a:tabLst>
            </a:pPr>
            <a:r>
              <a:rPr lang="en-US" sz="900" dirty="0">
                <a:solidFill>
                  <a:srgbClr val="BC204B"/>
                </a:solidFill>
                <a:cs typeface="Arial" pitchFamily="34" charset="0"/>
                <a:sym typeface="Wingdings"/>
              </a:rPr>
              <a:t></a:t>
            </a:r>
            <a:r>
              <a:rPr lang="en-US" sz="900" dirty="0">
                <a:solidFill>
                  <a:srgbClr val="FF0000"/>
                </a:solidFill>
                <a:cs typeface="Arial" pitchFamily="34" charset="0"/>
                <a:sym typeface="Wingdings"/>
              </a:rPr>
              <a:t>	</a:t>
            </a:r>
            <a:r>
              <a:rPr lang="en-US" sz="900" dirty="0">
                <a:cs typeface="Arial" pitchFamily="34" charset="0"/>
                <a:sym typeface="Wingdings"/>
              </a:rPr>
              <a:t>Complex SPA due to fuzzy identification of transaction </a:t>
            </a:r>
            <a:r>
              <a:rPr lang="en-US" sz="900" dirty="0" smtClean="0">
                <a:cs typeface="Arial" pitchFamily="34" charset="0"/>
                <a:sym typeface="Wingdings"/>
              </a:rPr>
              <a:t>object</a:t>
            </a:r>
            <a:endParaRPr lang="en-US" sz="900" dirty="0">
              <a:solidFill>
                <a:srgbClr val="FF0000"/>
              </a:solidFill>
              <a:cs typeface="Arial" pitchFamily="34" charset="0"/>
              <a:sym typeface="Wingdings"/>
            </a:endParaRPr>
          </a:p>
          <a:p>
            <a:pPr marL="216000" indent="-216000">
              <a:spcAft>
                <a:spcPts val="400"/>
              </a:spcAft>
              <a:buClr>
                <a:srgbClr val="7AB800"/>
              </a:buClr>
              <a:tabLst>
                <a:tab pos="266700" algn="l"/>
              </a:tabLst>
            </a:pPr>
            <a:r>
              <a:rPr lang="en-US" sz="900" dirty="0">
                <a:solidFill>
                  <a:srgbClr val="BC204B"/>
                </a:solidFill>
                <a:cs typeface="Arial" pitchFamily="34" charset="0"/>
                <a:sym typeface="Wingdings"/>
              </a:rPr>
              <a:t></a:t>
            </a:r>
            <a:r>
              <a:rPr lang="en-US" sz="900" dirty="0">
                <a:solidFill>
                  <a:srgbClr val="FF0000"/>
                </a:solidFill>
                <a:cs typeface="Arial" pitchFamily="34" charset="0"/>
                <a:sym typeface="Wingdings"/>
              </a:rPr>
              <a:t>	</a:t>
            </a:r>
            <a:r>
              <a:rPr lang="en-US" sz="900" dirty="0">
                <a:cs typeface="Arial" pitchFamily="34" charset="0"/>
                <a:sym typeface="Wingdings"/>
              </a:rPr>
              <a:t>Purchaser typically does not assume any liabilities</a:t>
            </a:r>
          </a:p>
          <a:p>
            <a:pPr marL="216000" indent="-216000">
              <a:spcAft>
                <a:spcPts val="400"/>
              </a:spcAft>
              <a:buClr>
                <a:srgbClr val="7AB800"/>
              </a:buClr>
              <a:tabLst>
                <a:tab pos="266700" algn="l"/>
              </a:tabLst>
            </a:pPr>
            <a:r>
              <a:rPr lang="en-US" sz="900" dirty="0">
                <a:solidFill>
                  <a:srgbClr val="BC204B"/>
                </a:solidFill>
                <a:cs typeface="Arial" pitchFamily="34" charset="0"/>
                <a:sym typeface="Wingdings"/>
              </a:rPr>
              <a:t></a:t>
            </a:r>
            <a:r>
              <a:rPr lang="en-US" sz="900" dirty="0">
                <a:solidFill>
                  <a:srgbClr val="FF0000"/>
                </a:solidFill>
                <a:cs typeface="Arial" pitchFamily="34" charset="0"/>
                <a:sym typeface="Wingdings"/>
              </a:rPr>
              <a:t>	</a:t>
            </a:r>
            <a:r>
              <a:rPr lang="en-US" sz="900" dirty="0">
                <a:cs typeface="Arial" pitchFamily="34" charset="0"/>
                <a:sym typeface="Wingdings"/>
              </a:rPr>
              <a:t>Potential double taxation issue if the seller is a corporation</a:t>
            </a:r>
          </a:p>
          <a:p>
            <a:pPr marL="216000" indent="-216000">
              <a:spcAft>
                <a:spcPts val="400"/>
              </a:spcAft>
            </a:pPr>
            <a:r>
              <a:rPr lang="en-US" sz="900" b="1" dirty="0" smtClean="0">
                <a:solidFill>
                  <a:srgbClr val="00338D"/>
                </a:solidFill>
                <a:cs typeface="Arial" pitchFamily="34" charset="0"/>
              </a:rPr>
              <a:t>(</a:t>
            </a:r>
            <a:r>
              <a:rPr lang="en-US" sz="900" b="1" dirty="0">
                <a:solidFill>
                  <a:srgbClr val="00338D"/>
                </a:solidFill>
                <a:cs typeface="Arial" pitchFamily="34" charset="0"/>
              </a:rPr>
              <a:t>Dis-) Advantages from the buyer’s perspective</a:t>
            </a:r>
          </a:p>
          <a:p>
            <a:pPr marL="216000" indent="-216000">
              <a:spcAft>
                <a:spcPts val="400"/>
              </a:spcAft>
              <a:buClr>
                <a:schemeClr val="accent6"/>
              </a:buClr>
              <a:buFont typeface="Wingdings" pitchFamily="2" charset="2"/>
              <a:buChar char="ü"/>
            </a:pPr>
            <a:r>
              <a:rPr lang="en-US" sz="900" dirty="0">
                <a:cs typeface="Arial" pitchFamily="34" charset="0"/>
              </a:rPr>
              <a:t>Only the desired assets can be acquired</a:t>
            </a:r>
          </a:p>
          <a:p>
            <a:pPr marL="216000" indent="-216000">
              <a:spcAft>
                <a:spcPts val="400"/>
              </a:spcAft>
              <a:buClr>
                <a:schemeClr val="accent6"/>
              </a:buClr>
              <a:buFont typeface="Wingdings" pitchFamily="2" charset="2"/>
              <a:buChar char="ü"/>
            </a:pPr>
            <a:r>
              <a:rPr lang="en-US" sz="900" dirty="0">
                <a:cs typeface="Arial" pitchFamily="34" charset="0"/>
              </a:rPr>
              <a:t>No need to assume liabilities</a:t>
            </a:r>
          </a:p>
          <a:p>
            <a:pPr marL="216000" indent="-216000">
              <a:spcAft>
                <a:spcPts val="400"/>
              </a:spcAft>
              <a:buClr>
                <a:schemeClr val="accent6"/>
              </a:buClr>
              <a:buFont typeface="Wingdings" pitchFamily="2" charset="2"/>
              <a:buChar char="ü"/>
            </a:pPr>
            <a:r>
              <a:rPr lang="en-US" sz="900" dirty="0">
                <a:cs typeface="Arial" pitchFamily="34" charset="0"/>
              </a:rPr>
              <a:t>Advantages through depreciation via hidden reserves</a:t>
            </a:r>
          </a:p>
          <a:p>
            <a:pPr marL="216000" indent="-216000">
              <a:spcAft>
                <a:spcPts val="400"/>
              </a:spcAft>
              <a:buClr>
                <a:srgbClr val="7AB800"/>
              </a:buClr>
            </a:pPr>
            <a:r>
              <a:rPr lang="en-US" sz="900" dirty="0">
                <a:solidFill>
                  <a:srgbClr val="BC204B"/>
                </a:solidFill>
                <a:cs typeface="Arial" pitchFamily="34" charset="0"/>
                <a:sym typeface="Wingdings"/>
              </a:rPr>
              <a:t></a:t>
            </a:r>
            <a:r>
              <a:rPr lang="en-US" sz="900" dirty="0">
                <a:solidFill>
                  <a:srgbClr val="FF0000"/>
                </a:solidFill>
                <a:cs typeface="Arial" pitchFamily="34" charset="0"/>
                <a:sym typeface="Wingdings"/>
              </a:rPr>
              <a:t>	</a:t>
            </a:r>
            <a:r>
              <a:rPr lang="en-US" sz="900" dirty="0">
                <a:cs typeface="Arial" pitchFamily="34" charset="0"/>
                <a:sym typeface="Wingdings"/>
              </a:rPr>
              <a:t>Principle of clarity and definiteness needs to be followed</a:t>
            </a:r>
          </a:p>
          <a:p>
            <a:pPr marL="216000" indent="-216000">
              <a:spcAft>
                <a:spcPts val="400"/>
              </a:spcAft>
              <a:buClr>
                <a:srgbClr val="7AB800"/>
              </a:buClr>
            </a:pPr>
            <a:r>
              <a:rPr lang="en-US" sz="900" dirty="0">
                <a:solidFill>
                  <a:srgbClr val="BC204B"/>
                </a:solidFill>
                <a:cs typeface="Arial" pitchFamily="34" charset="0"/>
                <a:sym typeface="Wingdings"/>
              </a:rPr>
              <a:t></a:t>
            </a:r>
            <a:r>
              <a:rPr lang="en-US" sz="900" dirty="0">
                <a:solidFill>
                  <a:srgbClr val="FF0000"/>
                </a:solidFill>
                <a:cs typeface="Arial" pitchFamily="34" charset="0"/>
                <a:sym typeface="Wingdings"/>
              </a:rPr>
              <a:t>	</a:t>
            </a:r>
            <a:r>
              <a:rPr lang="en-US" sz="900" dirty="0">
                <a:cs typeface="Arial" pitchFamily="34" charset="0"/>
                <a:sym typeface="Wingdings"/>
              </a:rPr>
              <a:t>Consent of each counterparty is required for a transfer of </a:t>
            </a:r>
            <a:r>
              <a:rPr lang="en-US" sz="900" dirty="0" smtClean="0">
                <a:cs typeface="Arial" pitchFamily="34" charset="0"/>
                <a:sym typeface="Wingdings"/>
              </a:rPr>
              <a:t>contract</a:t>
            </a:r>
            <a:endParaRPr lang="en-US" sz="900" b="1" dirty="0">
              <a:solidFill>
                <a:srgbClr val="00338D"/>
              </a:solidFill>
              <a:cs typeface="Arial" pitchFamily="34" charset="0"/>
            </a:endParaRPr>
          </a:p>
        </p:txBody>
      </p:sp>
      <p:sp>
        <p:nvSpPr>
          <p:cNvPr id="17" name="Rechteck 20"/>
          <p:cNvSpPr>
            <a:spLocks/>
          </p:cNvSpPr>
          <p:nvPr/>
        </p:nvSpPr>
        <p:spPr>
          <a:xfrm>
            <a:off x="6031983" y="1430805"/>
            <a:ext cx="3375211" cy="25200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solidFill>
                  <a:srgbClr val="FFFFFF"/>
                </a:solidFill>
              </a:rPr>
              <a:t>Share Deal</a:t>
            </a:r>
          </a:p>
        </p:txBody>
      </p:sp>
      <p:sp>
        <p:nvSpPr>
          <p:cNvPr id="18" name="Textfeld 58"/>
          <p:cNvSpPr txBox="1">
            <a:spLocks/>
          </p:cNvSpPr>
          <p:nvPr/>
        </p:nvSpPr>
        <p:spPr>
          <a:xfrm>
            <a:off x="6031983" y="1682805"/>
            <a:ext cx="3375211" cy="3847557"/>
          </a:xfrm>
          <a:prstGeom prst="rect">
            <a:avLst/>
          </a:prstGeom>
          <a:solidFill>
            <a:schemeClr val="bg1"/>
          </a:solidFill>
          <a:ln w="6350">
            <a:solidFill>
              <a:schemeClr val="accent3"/>
            </a:solidFill>
          </a:ln>
        </p:spPr>
        <p:txBody>
          <a:bodyPr wrap="square" lIns="54000" tIns="54000" rIns="54000" bIns="54000" rtlCol="0">
            <a:noAutofit/>
          </a:bodyPr>
          <a:lstStyle/>
          <a:p>
            <a:pPr lvl="0">
              <a:spcAft>
                <a:spcPts val="400"/>
              </a:spcAft>
              <a:defRPr/>
            </a:pPr>
            <a:r>
              <a:rPr lang="en-US" sz="900" b="1" dirty="0">
                <a:solidFill>
                  <a:srgbClr val="00338D"/>
                </a:solidFill>
                <a:cs typeface="Arial" pitchFamily="34" charset="0"/>
              </a:rPr>
              <a:t>Features</a:t>
            </a:r>
          </a:p>
          <a:p>
            <a:pPr marL="216000" lvl="3" indent="-216000">
              <a:spcAft>
                <a:spcPts val="400"/>
              </a:spcAft>
              <a:buClr>
                <a:schemeClr val="tx2"/>
              </a:buClr>
              <a:buSzPct val="100000"/>
              <a:buFont typeface="Univers for KPMG Light" panose="020B0403020202020204" pitchFamily="34" charset="0"/>
              <a:buChar char="—"/>
              <a:defRPr/>
            </a:pPr>
            <a:r>
              <a:rPr lang="en-US" sz="900" dirty="0">
                <a:solidFill>
                  <a:srgbClr val="000000"/>
                </a:solidFill>
              </a:rPr>
              <a:t>The buyer purchases the selling shareholders' stock directly and obtains ownership in the seller's legal entity</a:t>
            </a:r>
          </a:p>
          <a:p>
            <a:pPr marL="216000" lvl="3" indent="-216000">
              <a:spcAft>
                <a:spcPts val="400"/>
              </a:spcAft>
              <a:buClr>
                <a:schemeClr val="tx2"/>
              </a:buClr>
              <a:buSzPct val="100000"/>
              <a:buFont typeface="Univers for KPMG Light" panose="020B0403020202020204" pitchFamily="34" charset="0"/>
              <a:buChar char="—"/>
              <a:defRPr/>
            </a:pPr>
            <a:r>
              <a:rPr lang="en-US" sz="900" dirty="0">
                <a:solidFill>
                  <a:srgbClr val="000000"/>
                </a:solidFill>
              </a:rPr>
              <a:t>The assets and liabilities which are not desired by the new owner are typically distributed or paid off prior to the sale </a:t>
            </a:r>
          </a:p>
          <a:p>
            <a:pPr>
              <a:spcAft>
                <a:spcPts val="400"/>
              </a:spcAft>
            </a:pPr>
            <a:endParaRPr lang="en-US" sz="900" b="1" dirty="0" smtClean="0">
              <a:solidFill>
                <a:srgbClr val="00338D"/>
              </a:solidFill>
              <a:cs typeface="Arial" pitchFamily="34" charset="0"/>
            </a:endParaRPr>
          </a:p>
          <a:p>
            <a:pPr>
              <a:spcAft>
                <a:spcPts val="400"/>
              </a:spcAft>
            </a:pPr>
            <a:endParaRPr lang="en-US" sz="900" b="1" dirty="0">
              <a:solidFill>
                <a:srgbClr val="00338D"/>
              </a:solidFill>
              <a:cs typeface="Arial" pitchFamily="34" charset="0"/>
            </a:endParaRPr>
          </a:p>
          <a:p>
            <a:pPr>
              <a:spcAft>
                <a:spcPts val="400"/>
              </a:spcAft>
            </a:pPr>
            <a:endParaRPr lang="en-US" sz="900" b="1" dirty="0" smtClean="0">
              <a:solidFill>
                <a:srgbClr val="00338D"/>
              </a:solidFill>
              <a:cs typeface="Arial" pitchFamily="34" charset="0"/>
            </a:endParaRPr>
          </a:p>
          <a:p>
            <a:pPr>
              <a:spcAft>
                <a:spcPts val="400"/>
              </a:spcAft>
            </a:pPr>
            <a:r>
              <a:rPr lang="en-US" sz="900" b="1" dirty="0" smtClean="0">
                <a:solidFill>
                  <a:srgbClr val="00338D"/>
                </a:solidFill>
                <a:cs typeface="Arial" pitchFamily="34" charset="0"/>
              </a:rPr>
              <a:t>(</a:t>
            </a:r>
            <a:r>
              <a:rPr lang="en-US" sz="900" b="1" dirty="0">
                <a:solidFill>
                  <a:srgbClr val="00338D"/>
                </a:solidFill>
                <a:cs typeface="Arial" pitchFamily="34" charset="0"/>
              </a:rPr>
              <a:t>Dis-) Advantages from the seller’s perspective</a:t>
            </a:r>
          </a:p>
          <a:p>
            <a:pPr marL="216000" indent="-216000">
              <a:spcAft>
                <a:spcPts val="400"/>
              </a:spcAft>
              <a:buClr>
                <a:schemeClr val="accent6"/>
              </a:buClr>
              <a:buFont typeface="Wingdings" pitchFamily="2" charset="2"/>
              <a:buChar char="ü"/>
              <a:tabLst>
                <a:tab pos="266700" algn="l"/>
              </a:tabLst>
            </a:pPr>
            <a:r>
              <a:rPr lang="en-US" sz="900" dirty="0">
                <a:cs typeface="Arial" pitchFamily="34" charset="0"/>
              </a:rPr>
              <a:t>Purchaser acquires all obligations and liability risks</a:t>
            </a:r>
          </a:p>
          <a:p>
            <a:pPr marL="216000" indent="-216000">
              <a:spcAft>
                <a:spcPts val="400"/>
              </a:spcAft>
              <a:buClr>
                <a:schemeClr val="accent6"/>
              </a:buClr>
              <a:buFont typeface="Wingdings" pitchFamily="2" charset="2"/>
              <a:buChar char="ü"/>
              <a:tabLst>
                <a:tab pos="266700" algn="l"/>
              </a:tabLst>
            </a:pPr>
            <a:r>
              <a:rPr lang="en-US" sz="900" dirty="0">
                <a:cs typeface="Arial" pitchFamily="34" charset="0"/>
              </a:rPr>
              <a:t>Relatively lean SPA due to clearly defined transaction object</a:t>
            </a:r>
          </a:p>
          <a:p>
            <a:pPr marL="216000" indent="-216000">
              <a:spcAft>
                <a:spcPts val="400"/>
              </a:spcAft>
              <a:buClr>
                <a:srgbClr val="7AB800"/>
              </a:buClr>
              <a:tabLst>
                <a:tab pos="266700" algn="l"/>
              </a:tabLst>
            </a:pPr>
            <a:r>
              <a:rPr lang="en-US" sz="900" dirty="0" smtClean="0">
                <a:solidFill>
                  <a:srgbClr val="BC204B"/>
                </a:solidFill>
                <a:cs typeface="Arial" pitchFamily="34" charset="0"/>
                <a:sym typeface="Wingdings"/>
              </a:rPr>
              <a:t></a:t>
            </a:r>
            <a:r>
              <a:rPr lang="en-US" sz="900" dirty="0" smtClean="0">
                <a:solidFill>
                  <a:srgbClr val="FF0000"/>
                </a:solidFill>
                <a:cs typeface="Arial" pitchFamily="34" charset="0"/>
                <a:sym typeface="Wingdings"/>
              </a:rPr>
              <a:t>	</a:t>
            </a:r>
            <a:r>
              <a:rPr lang="en-US" sz="900" dirty="0" smtClean="0">
                <a:cs typeface="Arial" pitchFamily="34" charset="0"/>
                <a:sym typeface="Wingdings"/>
              </a:rPr>
              <a:t>Requires </a:t>
            </a:r>
            <a:r>
              <a:rPr lang="en-US" sz="900" dirty="0">
                <a:cs typeface="Arial" pitchFamily="34" charset="0"/>
                <a:sym typeface="Wingdings"/>
              </a:rPr>
              <a:t>certain clauses in the SPA which clarify liability </a:t>
            </a:r>
            <a:r>
              <a:rPr lang="en-US" sz="900" dirty="0" smtClean="0">
                <a:cs typeface="Arial" pitchFamily="34" charset="0"/>
                <a:sym typeface="Wingdings"/>
              </a:rPr>
              <a:t>risks</a:t>
            </a:r>
          </a:p>
          <a:p>
            <a:pPr marL="216000" indent="-216000">
              <a:spcAft>
                <a:spcPts val="400"/>
              </a:spcAft>
              <a:buClr>
                <a:srgbClr val="7AB800"/>
              </a:buClr>
              <a:tabLst>
                <a:tab pos="266700" algn="l"/>
              </a:tabLst>
            </a:pPr>
            <a:endParaRPr lang="en-US" sz="900" dirty="0" smtClean="0">
              <a:cs typeface="Arial" pitchFamily="34" charset="0"/>
              <a:sym typeface="Wingdings"/>
            </a:endParaRPr>
          </a:p>
          <a:p>
            <a:pPr marL="216000" indent="-216000">
              <a:spcAft>
                <a:spcPts val="400"/>
              </a:spcAft>
              <a:buClr>
                <a:srgbClr val="7AB800"/>
              </a:buClr>
              <a:tabLst>
                <a:tab pos="266700" algn="l"/>
              </a:tabLst>
            </a:pPr>
            <a:r>
              <a:rPr lang="en-US" sz="900" b="1" dirty="0" smtClean="0">
                <a:solidFill>
                  <a:srgbClr val="00338D"/>
                </a:solidFill>
                <a:cs typeface="Arial" pitchFamily="34" charset="0"/>
              </a:rPr>
              <a:t>(</a:t>
            </a:r>
            <a:r>
              <a:rPr lang="en-US" sz="900" b="1" dirty="0">
                <a:solidFill>
                  <a:srgbClr val="00338D"/>
                </a:solidFill>
                <a:cs typeface="Arial" pitchFamily="34" charset="0"/>
              </a:rPr>
              <a:t>Dis-) Advantages from the buyer’s perspective</a:t>
            </a:r>
          </a:p>
          <a:p>
            <a:pPr marL="216000" indent="-216000">
              <a:spcAft>
                <a:spcPts val="400"/>
              </a:spcAft>
              <a:buClr>
                <a:schemeClr val="accent6"/>
              </a:buClr>
              <a:buFont typeface="Wingdings" pitchFamily="2" charset="2"/>
              <a:buChar char="ü"/>
            </a:pPr>
            <a:r>
              <a:rPr lang="en-US" sz="900" dirty="0">
                <a:cs typeface="Arial" pitchFamily="34" charset="0"/>
              </a:rPr>
              <a:t>Legally reliable detection of the transaction object</a:t>
            </a:r>
          </a:p>
          <a:p>
            <a:pPr marL="216000" indent="-216000">
              <a:spcAft>
                <a:spcPts val="400"/>
              </a:spcAft>
              <a:buClr>
                <a:schemeClr val="accent6"/>
              </a:buClr>
              <a:buFont typeface="Wingdings" pitchFamily="2" charset="2"/>
              <a:buChar char="ü"/>
            </a:pPr>
            <a:r>
              <a:rPr lang="en-US" sz="900" dirty="0">
                <a:cs typeface="Arial" pitchFamily="34" charset="0"/>
              </a:rPr>
              <a:t>Contracts with third parties typically remain unaffected</a:t>
            </a:r>
          </a:p>
          <a:p>
            <a:pPr marL="216000" indent="-216000">
              <a:spcAft>
                <a:spcPts val="400"/>
              </a:spcAft>
              <a:buClr>
                <a:srgbClr val="7AB800"/>
              </a:buClr>
            </a:pPr>
            <a:r>
              <a:rPr lang="en-US" sz="900" dirty="0">
                <a:solidFill>
                  <a:srgbClr val="BC204B"/>
                </a:solidFill>
                <a:cs typeface="Arial" pitchFamily="34" charset="0"/>
                <a:sym typeface="Wingdings"/>
              </a:rPr>
              <a:t>	</a:t>
            </a:r>
            <a:r>
              <a:rPr lang="en-US" sz="900" dirty="0">
                <a:cs typeface="Arial" pitchFamily="34" charset="0"/>
                <a:sym typeface="Wingdings"/>
              </a:rPr>
              <a:t>Uncertainty about unknown liabilities and risks require a thorough </a:t>
            </a:r>
            <a:r>
              <a:rPr lang="en-US" sz="900" dirty="0" smtClean="0">
                <a:cs typeface="Arial" pitchFamily="34" charset="0"/>
                <a:sym typeface="Wingdings"/>
              </a:rPr>
              <a:t>and </a:t>
            </a:r>
            <a:r>
              <a:rPr lang="en-US" sz="900" dirty="0">
                <a:cs typeface="Arial" pitchFamily="34" charset="0"/>
                <a:sym typeface="Wingdings"/>
              </a:rPr>
              <a:t>expensive due diligence</a:t>
            </a:r>
          </a:p>
          <a:p>
            <a:pPr marL="216000" indent="-216000">
              <a:spcAft>
                <a:spcPts val="400"/>
              </a:spcAft>
              <a:buClr>
                <a:srgbClr val="7AB800"/>
              </a:buClr>
            </a:pPr>
            <a:r>
              <a:rPr lang="en-US" sz="900" dirty="0">
                <a:solidFill>
                  <a:srgbClr val="BC204B"/>
                </a:solidFill>
                <a:cs typeface="Arial" pitchFamily="34" charset="0"/>
                <a:sym typeface="Wingdings"/>
              </a:rPr>
              <a:t>	</a:t>
            </a:r>
            <a:r>
              <a:rPr lang="en-US" sz="900" dirty="0">
                <a:cs typeface="Arial" pitchFamily="34" charset="0"/>
                <a:sym typeface="Wingdings"/>
              </a:rPr>
              <a:t>Risk of liability for old liabilities</a:t>
            </a:r>
          </a:p>
          <a:p>
            <a:pPr marL="216000" indent="-216000">
              <a:spcAft>
                <a:spcPts val="400"/>
              </a:spcAft>
              <a:buClr>
                <a:srgbClr val="7AB800"/>
              </a:buClr>
            </a:pPr>
            <a:r>
              <a:rPr lang="en-US" sz="900" dirty="0">
                <a:solidFill>
                  <a:srgbClr val="BC204B"/>
                </a:solidFill>
                <a:cs typeface="Arial" pitchFamily="34" charset="0"/>
                <a:sym typeface="Wingdings"/>
              </a:rPr>
              <a:t>	</a:t>
            </a:r>
            <a:r>
              <a:rPr lang="en-US" sz="900" dirty="0">
                <a:cs typeface="Arial" pitchFamily="34" charset="0"/>
                <a:sym typeface="Wingdings"/>
              </a:rPr>
              <a:t>No disclosure of hidden reserves</a:t>
            </a:r>
          </a:p>
        </p:txBody>
      </p:sp>
      <p:sp>
        <p:nvSpPr>
          <p:cNvPr id="19" name="Isosceles Triangle 18"/>
          <p:cNvSpPr/>
          <p:nvPr/>
        </p:nvSpPr>
        <p:spPr>
          <a:xfrm rot="10800000">
            <a:off x="3601870" y="5618468"/>
            <a:ext cx="1080120" cy="14401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Isosceles Triangle 19"/>
          <p:cNvSpPr/>
          <p:nvPr/>
        </p:nvSpPr>
        <p:spPr>
          <a:xfrm rot="10800000">
            <a:off x="7187385" y="5618468"/>
            <a:ext cx="1080120" cy="144016"/>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hteck 33"/>
          <p:cNvSpPr/>
          <p:nvPr/>
        </p:nvSpPr>
        <p:spPr>
          <a:xfrm>
            <a:off x="2557889" y="5730872"/>
            <a:ext cx="3168081" cy="359976"/>
          </a:xfrm>
          <a:prstGeom prst="rect">
            <a:avLst/>
          </a:prstGeom>
          <a:no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ctr"/>
          <a:lstStyle/>
          <a:p>
            <a:pPr marL="85725" lvl="2" indent="-177800" algn="ctr">
              <a:spcBef>
                <a:spcPts val="600"/>
              </a:spcBef>
              <a:buClr>
                <a:srgbClr val="97989A"/>
              </a:buClr>
              <a:buSzPct val="100000"/>
              <a:tabLst>
                <a:tab pos="266700" algn="l"/>
              </a:tabLst>
              <a:defRPr/>
            </a:pPr>
            <a:r>
              <a:rPr lang="en-US" sz="1000" b="1" dirty="0" smtClean="0">
                <a:solidFill>
                  <a:schemeClr val="tx1"/>
                </a:solidFill>
                <a:cs typeface="Arial" pitchFamily="34" charset="0"/>
              </a:rPr>
              <a:t>Asset deal typically preferred by purchaser</a:t>
            </a:r>
          </a:p>
        </p:txBody>
      </p:sp>
      <p:sp>
        <p:nvSpPr>
          <p:cNvPr id="22" name="Rechteck 33"/>
          <p:cNvSpPr/>
          <p:nvPr/>
        </p:nvSpPr>
        <p:spPr>
          <a:xfrm>
            <a:off x="6215276" y="5730872"/>
            <a:ext cx="3024336" cy="359976"/>
          </a:xfrm>
          <a:prstGeom prst="rect">
            <a:avLst/>
          </a:prstGeom>
          <a:no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ctr"/>
          <a:lstStyle/>
          <a:p>
            <a:pPr marL="85725" lvl="2" indent="-177800" algn="ctr">
              <a:spcBef>
                <a:spcPts val="600"/>
              </a:spcBef>
              <a:buClr>
                <a:srgbClr val="97989A"/>
              </a:buClr>
              <a:buSzPct val="100000"/>
              <a:tabLst>
                <a:tab pos="266700" algn="l"/>
              </a:tabLst>
              <a:defRPr/>
            </a:pPr>
            <a:r>
              <a:rPr lang="en-US" sz="1000" b="1" dirty="0" smtClean="0">
                <a:solidFill>
                  <a:schemeClr val="tx1"/>
                </a:solidFill>
                <a:cs typeface="Arial" pitchFamily="34" charset="0"/>
              </a:rPr>
              <a:t>Share deal typically preferred by seller</a:t>
            </a:r>
          </a:p>
        </p:txBody>
      </p:sp>
    </p:spTree>
    <p:extLst>
      <p:ext uri="{BB962C8B-B14F-4D97-AF65-F5344CB8AC3E}">
        <p14:creationId xmlns:p14="http://schemas.microsoft.com/office/powerpoint/2010/main" val="34700594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There are three basic purchase price mechanisms which all serve the purpose of securing the value of the acquired business for the purchaser</a:t>
            </a:r>
          </a:p>
        </p:txBody>
      </p:sp>
      <p:sp>
        <p:nvSpPr>
          <p:cNvPr id="3" name="Textplatzhalter 2"/>
          <p:cNvSpPr>
            <a:spLocks noGrp="1"/>
          </p:cNvSpPr>
          <p:nvPr>
            <p:ph type="body" sz="quarter" idx="11"/>
          </p:nvPr>
        </p:nvSpPr>
        <p:spPr/>
        <p:txBody>
          <a:bodyPr/>
          <a:lstStyle/>
          <a:p>
            <a:r>
              <a:rPr lang="en-US" dirty="0"/>
              <a:t>Overview</a:t>
            </a:r>
          </a:p>
          <a:p>
            <a:pPr lvl="2"/>
            <a:r>
              <a:rPr lang="en-US" dirty="0"/>
              <a:t>Depending on the transaction structure, several weeks or months can elapse between signing and closing</a:t>
            </a:r>
          </a:p>
          <a:p>
            <a:pPr lvl="2"/>
            <a:r>
              <a:rPr lang="en-US" dirty="0"/>
              <a:t>During that time, the purchaser is exposed to a significant risk called leakage: e.g. the seller decides to withdraw funds from the target by means of a dividend but the buyer does not yet exercise sufficient control over the business operations to prevent such behavior</a:t>
            </a:r>
          </a:p>
          <a:p>
            <a:pPr lvl="2"/>
            <a:r>
              <a:rPr lang="en-US" dirty="0" smtClean="0"/>
              <a:t>The </a:t>
            </a:r>
            <a:r>
              <a:rPr lang="en-US" dirty="0"/>
              <a:t>buyer can choose from a range of purchase price mechanisms to protect against value erosion and value leakage</a:t>
            </a:r>
          </a:p>
        </p:txBody>
      </p:sp>
      <p:sp>
        <p:nvSpPr>
          <p:cNvPr id="4" name="Titel 3"/>
          <p:cNvSpPr>
            <a:spLocks noGrp="1"/>
          </p:cNvSpPr>
          <p:nvPr>
            <p:ph type="title"/>
          </p:nvPr>
        </p:nvSpPr>
        <p:spPr/>
        <p:txBody>
          <a:bodyPr/>
          <a:lstStyle/>
          <a:p>
            <a:r>
              <a:rPr lang="en-US" dirty="0"/>
              <a:t>Purchase price mechanisms: Overview</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sp>
        <p:nvSpPr>
          <p:cNvPr id="7" name="Rechteck 20"/>
          <p:cNvSpPr>
            <a:spLocks/>
          </p:cNvSpPr>
          <p:nvPr/>
        </p:nvSpPr>
        <p:spPr>
          <a:xfrm>
            <a:off x="2459283" y="2703031"/>
            <a:ext cx="1268045" cy="950547"/>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r>
              <a:rPr lang="en-US" sz="900" b="1" dirty="0" smtClean="0">
                <a:solidFill>
                  <a:srgbClr val="FFFFFF"/>
                </a:solidFill>
              </a:rPr>
              <a:t>Locked box</a:t>
            </a:r>
          </a:p>
        </p:txBody>
      </p:sp>
      <p:sp>
        <p:nvSpPr>
          <p:cNvPr id="8" name="Textfeld 58"/>
          <p:cNvSpPr txBox="1">
            <a:spLocks/>
          </p:cNvSpPr>
          <p:nvPr/>
        </p:nvSpPr>
        <p:spPr>
          <a:xfrm>
            <a:off x="3735510" y="2703033"/>
            <a:ext cx="5689722" cy="950546"/>
          </a:xfrm>
          <a:prstGeom prst="rect">
            <a:avLst/>
          </a:prstGeom>
          <a:solidFill>
            <a:schemeClr val="bg1"/>
          </a:solidFill>
          <a:ln w="6350">
            <a:solidFill>
              <a:schemeClr val="tx2"/>
            </a:solidFill>
          </a:ln>
        </p:spPr>
        <p:txBody>
          <a:bodyPr wrap="square" lIns="54000" tIns="54000" rIns="54000" bIns="54000" rtlCol="0">
            <a:noAutofit/>
          </a:bodyPr>
          <a:lstStyle/>
          <a:p>
            <a:pPr marL="216000" lvl="3" indent="-216000">
              <a:spcAft>
                <a:spcPts val="600"/>
              </a:spcAft>
              <a:buClr>
                <a:schemeClr val="tx2"/>
              </a:buClr>
              <a:buSzPct val="100000"/>
              <a:buFont typeface="Univers for KPMG Light" panose="020B0403020202020204" pitchFamily="34" charset="0"/>
              <a:buChar char="—"/>
              <a:defRPr/>
            </a:pPr>
            <a:r>
              <a:rPr lang="en-US" sz="900" dirty="0">
                <a:solidFill>
                  <a:srgbClr val="000000"/>
                </a:solidFill>
              </a:rPr>
              <a:t>The equity value to be paid is based on a periodically compiled closing account at a specific date (“locked box date”). Typically, these are audited year end closing accounts.</a:t>
            </a:r>
          </a:p>
          <a:p>
            <a:pPr marL="216000" lvl="3" indent="-216000">
              <a:spcAft>
                <a:spcPts val="600"/>
              </a:spcAft>
              <a:buClr>
                <a:schemeClr val="tx2"/>
              </a:buClr>
              <a:buSzPct val="100000"/>
              <a:buFont typeface="Univers for KPMG Light" panose="020B0403020202020204" pitchFamily="34" charset="0"/>
              <a:buChar char="—"/>
              <a:defRPr/>
            </a:pPr>
            <a:r>
              <a:rPr lang="en-US" sz="900" dirty="0">
                <a:solidFill>
                  <a:srgbClr val="000000"/>
                </a:solidFill>
              </a:rPr>
              <a:t> All deposits and payments are calculated backwards at the closing</a:t>
            </a:r>
          </a:p>
        </p:txBody>
      </p:sp>
      <p:sp>
        <p:nvSpPr>
          <p:cNvPr id="24" name="Rechteck 20"/>
          <p:cNvSpPr>
            <a:spLocks/>
          </p:cNvSpPr>
          <p:nvPr/>
        </p:nvSpPr>
        <p:spPr>
          <a:xfrm>
            <a:off x="2451101" y="3887608"/>
            <a:ext cx="1268045" cy="950547"/>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r>
              <a:rPr lang="en-US" sz="900" b="1" dirty="0" smtClean="0">
                <a:solidFill>
                  <a:srgbClr val="FFFFFF"/>
                </a:solidFill>
              </a:rPr>
              <a:t>Price adjustments clauses</a:t>
            </a:r>
          </a:p>
        </p:txBody>
      </p:sp>
      <p:sp>
        <p:nvSpPr>
          <p:cNvPr id="25" name="Textfeld 58"/>
          <p:cNvSpPr txBox="1">
            <a:spLocks/>
          </p:cNvSpPr>
          <p:nvPr/>
        </p:nvSpPr>
        <p:spPr>
          <a:xfrm>
            <a:off x="3727328" y="3887610"/>
            <a:ext cx="5689722" cy="950546"/>
          </a:xfrm>
          <a:prstGeom prst="rect">
            <a:avLst/>
          </a:prstGeom>
          <a:solidFill>
            <a:schemeClr val="bg1"/>
          </a:solidFill>
          <a:ln w="6350">
            <a:solidFill>
              <a:schemeClr val="accent3"/>
            </a:solidFill>
          </a:ln>
        </p:spPr>
        <p:txBody>
          <a:bodyPr wrap="square" lIns="54000" tIns="54000" rIns="54000" bIns="54000" rtlCol="0">
            <a:noAutofit/>
          </a:bodyPr>
          <a:lstStyle/>
          <a:p>
            <a:pPr marL="216000" lvl="3" indent="-216000">
              <a:spcAft>
                <a:spcPts val="600"/>
              </a:spcAft>
              <a:buClr>
                <a:schemeClr val="tx2"/>
              </a:buClr>
              <a:buSzPct val="100000"/>
              <a:buFont typeface="Univers for KPMG Light" panose="020B0403020202020204" pitchFamily="34" charset="0"/>
              <a:buChar char="—"/>
              <a:defRPr/>
            </a:pPr>
            <a:r>
              <a:rPr lang="en-US" sz="900" dirty="0">
                <a:solidFill>
                  <a:srgbClr val="000000"/>
                </a:solidFill>
              </a:rPr>
              <a:t>At the closing data, a preliminary purchase price is determined</a:t>
            </a:r>
          </a:p>
          <a:p>
            <a:pPr marL="216000" lvl="3" indent="-216000">
              <a:spcAft>
                <a:spcPts val="600"/>
              </a:spcAft>
              <a:buClr>
                <a:schemeClr val="tx2"/>
              </a:buClr>
              <a:buSzPct val="100000"/>
              <a:buFont typeface="Univers for KPMG Light" panose="020B0403020202020204" pitchFamily="34" charset="0"/>
              <a:buChar char="—"/>
              <a:defRPr/>
            </a:pPr>
            <a:r>
              <a:rPr lang="en-US" sz="900" dirty="0">
                <a:solidFill>
                  <a:srgbClr val="000000"/>
                </a:solidFill>
              </a:rPr>
              <a:t>Subsequently, the preliminary price is adjusted using a price adjustment mechanism</a:t>
            </a:r>
          </a:p>
          <a:p>
            <a:pPr marL="216000" lvl="3" indent="-216000">
              <a:spcAft>
                <a:spcPts val="600"/>
              </a:spcAft>
              <a:buClr>
                <a:schemeClr val="tx2"/>
              </a:buClr>
              <a:buSzPct val="100000"/>
              <a:buFont typeface="Univers for KPMG Light" panose="020B0403020202020204" pitchFamily="34" charset="0"/>
              <a:buChar char="—"/>
              <a:defRPr/>
            </a:pPr>
            <a:r>
              <a:rPr lang="en-US" sz="900" dirty="0">
                <a:solidFill>
                  <a:srgbClr val="000000"/>
                </a:solidFill>
              </a:rPr>
              <a:t>For the final price, the compilation of closing accounts is necessary</a:t>
            </a:r>
          </a:p>
        </p:txBody>
      </p:sp>
      <p:sp>
        <p:nvSpPr>
          <p:cNvPr id="26" name="Rechteck 20"/>
          <p:cNvSpPr>
            <a:spLocks/>
          </p:cNvSpPr>
          <p:nvPr/>
        </p:nvSpPr>
        <p:spPr>
          <a:xfrm>
            <a:off x="2451101" y="5072184"/>
            <a:ext cx="1268045" cy="950547"/>
          </a:xfrm>
          <a:prstGeom prst="rect">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r>
              <a:rPr lang="en-US" sz="900" b="1" dirty="0" smtClean="0">
                <a:solidFill>
                  <a:srgbClr val="FFFFFF"/>
                </a:solidFill>
              </a:rPr>
              <a:t>Earn out</a:t>
            </a:r>
          </a:p>
        </p:txBody>
      </p:sp>
      <p:sp>
        <p:nvSpPr>
          <p:cNvPr id="27" name="Textfeld 58"/>
          <p:cNvSpPr txBox="1">
            <a:spLocks/>
          </p:cNvSpPr>
          <p:nvPr/>
        </p:nvSpPr>
        <p:spPr>
          <a:xfrm>
            <a:off x="3727328" y="5072186"/>
            <a:ext cx="5689722" cy="950546"/>
          </a:xfrm>
          <a:prstGeom prst="rect">
            <a:avLst/>
          </a:prstGeom>
          <a:solidFill>
            <a:schemeClr val="bg1"/>
          </a:solidFill>
          <a:ln w="6350">
            <a:solidFill>
              <a:schemeClr val="accent1"/>
            </a:solidFill>
          </a:ln>
        </p:spPr>
        <p:txBody>
          <a:bodyPr wrap="square" lIns="54000" tIns="54000" rIns="54000" bIns="54000" rtlCol="0">
            <a:noAutofit/>
          </a:bodyPr>
          <a:lstStyle/>
          <a:p>
            <a:pPr marL="216000" lvl="3" indent="-216000">
              <a:spcAft>
                <a:spcPts val="600"/>
              </a:spcAft>
              <a:buClr>
                <a:schemeClr val="tx2"/>
              </a:buClr>
              <a:buSzPct val="100000"/>
              <a:buFont typeface="Univers for KPMG Light" panose="020B0403020202020204" pitchFamily="34" charset="0"/>
              <a:buChar char="—"/>
              <a:defRPr/>
            </a:pPr>
            <a:r>
              <a:rPr lang="en-US" sz="900" dirty="0">
                <a:solidFill>
                  <a:srgbClr val="000000"/>
                </a:solidFill>
              </a:rPr>
              <a:t>The purchase price consists of a fixed component based on the reference accounts and a variable component</a:t>
            </a:r>
          </a:p>
          <a:p>
            <a:pPr marL="216000" lvl="3" indent="-216000">
              <a:spcAft>
                <a:spcPts val="600"/>
              </a:spcAft>
              <a:buClr>
                <a:schemeClr val="tx2"/>
              </a:buClr>
              <a:buSzPct val="100000"/>
              <a:buFont typeface="Univers for KPMG Light" panose="020B0403020202020204" pitchFamily="34" charset="0"/>
              <a:buChar char="—"/>
              <a:defRPr/>
            </a:pPr>
            <a:r>
              <a:rPr lang="en-US" sz="900" dirty="0">
                <a:solidFill>
                  <a:srgbClr val="000000"/>
                </a:solidFill>
              </a:rPr>
              <a:t>The fixed price component is paid upfront at the closing date</a:t>
            </a:r>
          </a:p>
          <a:p>
            <a:pPr marL="216000" lvl="3" indent="-216000">
              <a:spcAft>
                <a:spcPts val="600"/>
              </a:spcAft>
              <a:buClr>
                <a:schemeClr val="tx2"/>
              </a:buClr>
              <a:buSzPct val="100000"/>
              <a:buFont typeface="Univers for KPMG Light" panose="020B0403020202020204" pitchFamily="34" charset="0"/>
              <a:buChar char="—"/>
              <a:defRPr/>
            </a:pPr>
            <a:r>
              <a:rPr lang="en-US" sz="900" dirty="0">
                <a:solidFill>
                  <a:srgbClr val="000000"/>
                </a:solidFill>
              </a:rPr>
              <a:t>The variable component is paid over time and depends on meeting the previously defined performance indicators</a:t>
            </a:r>
          </a:p>
        </p:txBody>
      </p:sp>
    </p:spTree>
    <p:extLst>
      <p:ext uri="{BB962C8B-B14F-4D97-AF65-F5344CB8AC3E}">
        <p14:creationId xmlns:p14="http://schemas.microsoft.com/office/powerpoint/2010/main" val="33859892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Effective date prior to signing of the SPA</a:t>
            </a:r>
          </a:p>
          <a:p>
            <a:r>
              <a:rPr lang="en-US" b="0" dirty="0"/>
              <a:t>The locked box mechanism sets the determination of the purchase price to a point in time prior to the signing date of the SPA (referred to as “locked box date</a:t>
            </a:r>
            <a:r>
              <a:rPr lang="en-US" b="0" dirty="0" smtClean="0"/>
              <a:t>")</a:t>
            </a:r>
            <a:br>
              <a:rPr lang="en-US" b="0" dirty="0" smtClean="0"/>
            </a:br>
            <a:endParaRPr lang="en-US" b="0" dirty="0"/>
          </a:p>
          <a:p>
            <a:r>
              <a:rPr lang="en-US" dirty="0"/>
              <a:t>Closing the locked box</a:t>
            </a:r>
          </a:p>
          <a:p>
            <a:r>
              <a:rPr lang="en-US" b="0" dirty="0"/>
              <a:t>Starting from the </a:t>
            </a:r>
            <a:r>
              <a:rPr lang="en-US" b="0" i="1" dirty="0"/>
              <a:t>effective date</a:t>
            </a:r>
            <a:r>
              <a:rPr lang="en-US" b="0" dirty="0"/>
              <a:t>, the seller is not allowed to withdraw cash or other benefits from the target company which must be ensured by appropriate clauses in the </a:t>
            </a:r>
            <a:r>
              <a:rPr lang="en-US" b="0" dirty="0" smtClean="0"/>
              <a:t>SPA</a:t>
            </a:r>
            <a:br>
              <a:rPr lang="en-US" b="0" dirty="0" smtClean="0"/>
            </a:br>
            <a:endParaRPr lang="en-US" b="0" dirty="0"/>
          </a:p>
          <a:p>
            <a:r>
              <a:rPr lang="en-US" dirty="0"/>
              <a:t>Economic effect from the effective date onwards</a:t>
            </a:r>
          </a:p>
          <a:p>
            <a:r>
              <a:rPr lang="en-US" b="0" dirty="0"/>
              <a:t>The buyer is entitled to all profits (and losses) from the effective date going forward which is why seller usually requests interest on the purchase price starting at the locked box date</a:t>
            </a:r>
          </a:p>
        </p:txBody>
      </p:sp>
      <p:sp>
        <p:nvSpPr>
          <p:cNvPr id="3" name="Textplatzhalter 2"/>
          <p:cNvSpPr>
            <a:spLocks noGrp="1"/>
          </p:cNvSpPr>
          <p:nvPr>
            <p:ph type="body" sz="quarter" idx="11"/>
          </p:nvPr>
        </p:nvSpPr>
        <p:spPr/>
        <p:txBody>
          <a:bodyPr/>
          <a:lstStyle/>
          <a:p>
            <a:r>
              <a:rPr lang="en-US" dirty="0"/>
              <a:t>Overview of the locked box mechanism</a:t>
            </a:r>
          </a:p>
          <a:p>
            <a:pPr lvl="2"/>
            <a:r>
              <a:rPr lang="en-US" dirty="0" smtClean="0"/>
              <a:t>Typically</a:t>
            </a:r>
            <a:r>
              <a:rPr lang="en-US" dirty="0"/>
              <a:t>, the financial due diligence is </a:t>
            </a:r>
            <a:r>
              <a:rPr lang="en-US" dirty="0" smtClean="0"/>
              <a:t>based </a:t>
            </a:r>
            <a:r>
              <a:rPr lang="en-US" dirty="0"/>
              <a:t>on the last statutory financial statements as of 31 December 20XX (reference accounts)</a:t>
            </a:r>
          </a:p>
          <a:p>
            <a:pPr lvl="2"/>
            <a:r>
              <a:rPr lang="en-US" dirty="0"/>
              <a:t>The fixed purchase price is based on the most recent set of audited financial statements or on equivalent interim financial statements (“locked box statements” at the “locked box date”)</a:t>
            </a:r>
          </a:p>
          <a:p>
            <a:pPr lvl="2"/>
            <a:r>
              <a:rPr lang="en-US" dirty="0"/>
              <a:t>The risks and rewards are passed on to the buyer at the locked box date (unless protected by "material adverse change" clauses which will be explained at a later stage)</a:t>
            </a:r>
          </a:p>
          <a:p>
            <a:pPr lvl="2"/>
            <a:r>
              <a:rPr lang="en-US" dirty="0"/>
              <a:t>The buyer will receive the benefits of the target company cash flows from the locked box date</a:t>
            </a:r>
          </a:p>
          <a:p>
            <a:pPr lvl="2"/>
            <a:r>
              <a:rPr lang="en-US" dirty="0"/>
              <a:t>Clauses in the SPA provide protection against potential leakage between the locked box date and the closing date (anti-leakage and pre-completion covenants)</a:t>
            </a:r>
          </a:p>
          <a:p>
            <a:pPr lvl="2"/>
            <a:r>
              <a:rPr lang="en-US" dirty="0"/>
              <a:t>The actual payment takes place on the closing date and the seller is typically "compensated" for the time lag between the locked box date and payment date by charging a form of interest on the purchase price for this period</a:t>
            </a:r>
          </a:p>
        </p:txBody>
      </p:sp>
      <p:sp>
        <p:nvSpPr>
          <p:cNvPr id="4" name="Titel 3"/>
          <p:cNvSpPr>
            <a:spLocks noGrp="1"/>
          </p:cNvSpPr>
          <p:nvPr>
            <p:ph type="title"/>
          </p:nvPr>
        </p:nvSpPr>
        <p:spPr/>
        <p:txBody>
          <a:bodyPr/>
          <a:lstStyle/>
          <a:p>
            <a:r>
              <a:rPr lang="en-US" dirty="0"/>
              <a:t>Purchase price mechanisms: Locked box (1/3)</a:t>
            </a:r>
          </a:p>
        </p:txBody>
      </p:sp>
      <p:sp>
        <p:nvSpPr>
          <p:cNvPr id="2" name="Textplatzhalter 1"/>
          <p:cNvSpPr>
            <a:spLocks noGrp="1"/>
          </p:cNvSpPr>
          <p:nvPr>
            <p:ph type="body" sz="quarter" idx="12"/>
          </p:nvPr>
        </p:nvSpPr>
        <p:spPr/>
        <p:txBody>
          <a:bodyPr/>
          <a:lstStyle/>
          <a:p>
            <a:r>
              <a:rPr lang="en-US" dirty="0"/>
              <a:t>Supporting Negotiations in Purchase Contract </a:t>
            </a:r>
            <a:r>
              <a:rPr lang="en-US" dirty="0" smtClean="0"/>
              <a:t>Negotiations</a:t>
            </a:r>
            <a:endParaRPr lang="en-US" dirty="0"/>
          </a:p>
        </p:txBody>
      </p:sp>
      <p:cxnSp>
        <p:nvCxnSpPr>
          <p:cNvPr id="12" name="Straight Arrow Connector 6"/>
          <p:cNvCxnSpPr/>
          <p:nvPr/>
        </p:nvCxnSpPr>
        <p:spPr>
          <a:xfrm>
            <a:off x="2464077" y="4502318"/>
            <a:ext cx="6839296" cy="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7"/>
          <p:cNvSpPr/>
          <p:nvPr/>
        </p:nvSpPr>
        <p:spPr>
          <a:xfrm>
            <a:off x="2464077" y="3717850"/>
            <a:ext cx="1052199" cy="32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smtClean="0"/>
              <a:t>Reference accounts</a:t>
            </a:r>
            <a:endParaRPr lang="en-US" sz="900" b="1" dirty="0"/>
          </a:p>
        </p:txBody>
      </p:sp>
      <p:sp>
        <p:nvSpPr>
          <p:cNvPr id="14" name="Rectangle 8"/>
          <p:cNvSpPr/>
          <p:nvPr/>
        </p:nvSpPr>
        <p:spPr>
          <a:xfrm>
            <a:off x="5357625" y="3717850"/>
            <a:ext cx="1052199" cy="32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smtClean="0"/>
              <a:t>Determining purchase price</a:t>
            </a:r>
            <a:endParaRPr lang="en-US" sz="900" b="1" dirty="0"/>
          </a:p>
        </p:txBody>
      </p:sp>
      <p:sp>
        <p:nvSpPr>
          <p:cNvPr id="15" name="Rectangle 9"/>
          <p:cNvSpPr/>
          <p:nvPr/>
        </p:nvSpPr>
        <p:spPr>
          <a:xfrm>
            <a:off x="8251174" y="3717850"/>
            <a:ext cx="1052199" cy="32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smtClean="0"/>
              <a:t>Payment of </a:t>
            </a:r>
            <a:br>
              <a:rPr lang="en-US" sz="900" b="1" dirty="0" smtClean="0"/>
            </a:br>
            <a:r>
              <a:rPr lang="en-US" sz="900" b="1" dirty="0" smtClean="0"/>
              <a:t>purchase price</a:t>
            </a:r>
            <a:endParaRPr lang="en-US" sz="900" b="1" dirty="0"/>
          </a:p>
        </p:txBody>
      </p:sp>
      <p:sp>
        <p:nvSpPr>
          <p:cNvPr id="16" name="TextBox 11"/>
          <p:cNvSpPr txBox="1"/>
          <p:nvPr/>
        </p:nvSpPr>
        <p:spPr>
          <a:xfrm>
            <a:off x="2551760" y="4314869"/>
            <a:ext cx="876833" cy="138499"/>
          </a:xfrm>
          <a:prstGeom prst="rect">
            <a:avLst/>
          </a:prstGeom>
          <a:noFill/>
        </p:spPr>
        <p:txBody>
          <a:bodyPr wrap="square" lIns="0" tIns="0" rIns="0" bIns="0" rtlCol="0">
            <a:spAutoFit/>
          </a:bodyPr>
          <a:lstStyle/>
          <a:p>
            <a:pPr algn="ctr"/>
            <a:r>
              <a:rPr lang="en-US" sz="900" dirty="0" smtClean="0">
                <a:solidFill>
                  <a:schemeClr val="tx2"/>
                </a:solidFill>
                <a:latin typeface="Arial" pitchFamily="34" charset="0"/>
                <a:cs typeface="Arial" pitchFamily="34" charset="0"/>
              </a:rPr>
              <a:t>31 Dec 20XX</a:t>
            </a:r>
          </a:p>
        </p:txBody>
      </p:sp>
      <p:sp>
        <p:nvSpPr>
          <p:cNvPr id="17" name="TextBox 12"/>
          <p:cNvSpPr txBox="1"/>
          <p:nvPr/>
        </p:nvSpPr>
        <p:spPr>
          <a:xfrm>
            <a:off x="5445309" y="4314869"/>
            <a:ext cx="876833" cy="138499"/>
          </a:xfrm>
          <a:prstGeom prst="rect">
            <a:avLst/>
          </a:prstGeom>
          <a:noFill/>
        </p:spPr>
        <p:txBody>
          <a:bodyPr wrap="square" lIns="0" tIns="0" rIns="0" bIns="0" rtlCol="0">
            <a:spAutoFit/>
          </a:bodyPr>
          <a:lstStyle/>
          <a:p>
            <a:pPr algn="ctr"/>
            <a:r>
              <a:rPr lang="en-US" sz="900" dirty="0" smtClean="0">
                <a:solidFill>
                  <a:schemeClr val="tx2"/>
                </a:solidFill>
                <a:latin typeface="Arial" pitchFamily="34" charset="0"/>
                <a:cs typeface="Arial" pitchFamily="34" charset="0"/>
              </a:rPr>
              <a:t>28 Feb 20XX</a:t>
            </a:r>
          </a:p>
        </p:txBody>
      </p:sp>
      <p:sp>
        <p:nvSpPr>
          <p:cNvPr id="18" name="TextBox 13"/>
          <p:cNvSpPr txBox="1"/>
          <p:nvPr/>
        </p:nvSpPr>
        <p:spPr>
          <a:xfrm>
            <a:off x="8338857" y="4314869"/>
            <a:ext cx="876833" cy="138499"/>
          </a:xfrm>
          <a:prstGeom prst="rect">
            <a:avLst/>
          </a:prstGeom>
          <a:noFill/>
        </p:spPr>
        <p:txBody>
          <a:bodyPr wrap="square" lIns="0" tIns="0" rIns="0" bIns="0" rtlCol="0">
            <a:spAutoFit/>
          </a:bodyPr>
          <a:lstStyle/>
          <a:p>
            <a:pPr algn="ctr"/>
            <a:r>
              <a:rPr lang="en-US" sz="900" dirty="0" smtClean="0">
                <a:solidFill>
                  <a:schemeClr val="tx2"/>
                </a:solidFill>
                <a:latin typeface="Arial" pitchFamily="34" charset="0"/>
                <a:cs typeface="Arial" pitchFamily="34" charset="0"/>
              </a:rPr>
              <a:t>31 May 20XX</a:t>
            </a:r>
          </a:p>
        </p:txBody>
      </p:sp>
      <p:cxnSp>
        <p:nvCxnSpPr>
          <p:cNvPr id="19" name="Straight Arrow Connector 14"/>
          <p:cNvCxnSpPr/>
          <p:nvPr/>
        </p:nvCxnSpPr>
        <p:spPr>
          <a:xfrm>
            <a:off x="5883725" y="4032170"/>
            <a:ext cx="0" cy="21600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8"/>
          <p:cNvSpPr txBox="1"/>
          <p:nvPr/>
        </p:nvSpPr>
        <p:spPr>
          <a:xfrm>
            <a:off x="2529891" y="4743180"/>
            <a:ext cx="920572" cy="2769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Balance sheet reference date</a:t>
            </a:r>
          </a:p>
        </p:txBody>
      </p:sp>
      <p:cxnSp>
        <p:nvCxnSpPr>
          <p:cNvPr id="21" name="Straight Arrow Connector 22"/>
          <p:cNvCxnSpPr/>
          <p:nvPr/>
        </p:nvCxnSpPr>
        <p:spPr>
          <a:xfrm>
            <a:off x="8777273" y="4032170"/>
            <a:ext cx="0" cy="21600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3"/>
          <p:cNvCxnSpPr/>
          <p:nvPr/>
        </p:nvCxnSpPr>
        <p:spPr>
          <a:xfrm>
            <a:off x="2990177" y="4032170"/>
            <a:ext cx="0" cy="21600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5"/>
          <p:cNvCxnSpPr/>
          <p:nvPr/>
        </p:nvCxnSpPr>
        <p:spPr>
          <a:xfrm>
            <a:off x="2990177" y="4502318"/>
            <a:ext cx="0" cy="216000"/>
          </a:xfrm>
          <a:prstGeom prst="straightConnector1">
            <a:avLst/>
          </a:prstGeom>
          <a:ln>
            <a:solidFill>
              <a:srgbClr val="747678"/>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6"/>
          <p:cNvCxnSpPr/>
          <p:nvPr/>
        </p:nvCxnSpPr>
        <p:spPr>
          <a:xfrm>
            <a:off x="5883725" y="4502318"/>
            <a:ext cx="0" cy="324000"/>
          </a:xfrm>
          <a:prstGeom prst="straightConnector1">
            <a:avLst/>
          </a:prstGeom>
          <a:ln>
            <a:solidFill>
              <a:srgbClr val="747678"/>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7"/>
          <p:cNvCxnSpPr/>
          <p:nvPr/>
        </p:nvCxnSpPr>
        <p:spPr>
          <a:xfrm>
            <a:off x="8777273" y="4502318"/>
            <a:ext cx="0" cy="324000"/>
          </a:xfrm>
          <a:prstGeom prst="straightConnector1">
            <a:avLst/>
          </a:prstGeom>
          <a:ln>
            <a:solidFill>
              <a:srgbClr val="747678"/>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30" name="TextBox 28"/>
          <p:cNvSpPr txBox="1"/>
          <p:nvPr/>
        </p:nvSpPr>
        <p:spPr>
          <a:xfrm>
            <a:off x="2464135" y="5063306"/>
            <a:ext cx="1052082" cy="138499"/>
          </a:xfrm>
          <a:prstGeom prst="rect">
            <a:avLst/>
          </a:prstGeom>
          <a:noFill/>
        </p:spPr>
        <p:txBody>
          <a:bodyPr wrap="square" lIns="0" tIns="0" rIns="0" bIns="0" rtlCol="0">
            <a:spAutoFit/>
          </a:bodyPr>
          <a:lstStyle/>
          <a:p>
            <a:pPr algn="ctr"/>
            <a:r>
              <a:rPr lang="en-US" sz="900" dirty="0" smtClean="0">
                <a:latin typeface="Arial" pitchFamily="34" charset="0"/>
                <a:cs typeface="Arial" pitchFamily="34" charset="0"/>
              </a:rPr>
              <a:t>Locked box date</a:t>
            </a:r>
          </a:p>
        </p:txBody>
      </p:sp>
      <p:sp>
        <p:nvSpPr>
          <p:cNvPr id="31" name="TextBox 29"/>
          <p:cNvSpPr txBox="1"/>
          <p:nvPr/>
        </p:nvSpPr>
        <p:spPr>
          <a:xfrm>
            <a:off x="3603960" y="4718342"/>
            <a:ext cx="92057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Due Diligence</a:t>
            </a:r>
          </a:p>
        </p:txBody>
      </p:sp>
      <p:sp>
        <p:nvSpPr>
          <p:cNvPr id="32" name="TextBox 30"/>
          <p:cNvSpPr txBox="1"/>
          <p:nvPr/>
        </p:nvSpPr>
        <p:spPr>
          <a:xfrm>
            <a:off x="4524736" y="4718342"/>
            <a:ext cx="92057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Negotiation</a:t>
            </a:r>
          </a:p>
        </p:txBody>
      </p:sp>
      <p:sp>
        <p:nvSpPr>
          <p:cNvPr id="33" name="TextBox 32"/>
          <p:cNvSpPr txBox="1"/>
          <p:nvPr/>
        </p:nvSpPr>
        <p:spPr>
          <a:xfrm>
            <a:off x="5357684" y="4862358"/>
            <a:ext cx="105208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Signing</a:t>
            </a:r>
          </a:p>
        </p:txBody>
      </p:sp>
      <p:sp>
        <p:nvSpPr>
          <p:cNvPr id="34" name="TextBox 33"/>
          <p:cNvSpPr txBox="1"/>
          <p:nvPr/>
        </p:nvSpPr>
        <p:spPr>
          <a:xfrm>
            <a:off x="8251232" y="4862358"/>
            <a:ext cx="1052082" cy="138499"/>
          </a:xfrm>
          <a:prstGeom prst="rect">
            <a:avLst/>
          </a:prstGeom>
          <a:noFill/>
        </p:spPr>
        <p:txBody>
          <a:bodyPr wrap="square" lIns="0" tIns="0" rIns="0" bIns="0" rtlCol="0">
            <a:spAutoFit/>
          </a:bodyPr>
          <a:lstStyle/>
          <a:p>
            <a:pPr algn="ctr"/>
            <a:r>
              <a:rPr lang="en-US" sz="900" b="1" dirty="0" smtClean="0">
                <a:latin typeface="Arial" pitchFamily="34" charset="0"/>
                <a:cs typeface="Arial" pitchFamily="34" charset="0"/>
              </a:rPr>
              <a:t>Closing</a:t>
            </a:r>
          </a:p>
        </p:txBody>
      </p:sp>
      <p:cxnSp>
        <p:nvCxnSpPr>
          <p:cNvPr id="36" name="Straight Arrow Connector 35"/>
          <p:cNvCxnSpPr/>
          <p:nvPr/>
        </p:nvCxnSpPr>
        <p:spPr>
          <a:xfrm>
            <a:off x="2464077" y="5366414"/>
            <a:ext cx="6313196" cy="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3992880" y="5283495"/>
            <a:ext cx="1263725" cy="138499"/>
          </a:xfrm>
          <a:prstGeom prst="rect">
            <a:avLst/>
          </a:prstGeom>
          <a:solidFill>
            <a:schemeClr val="bg1"/>
          </a:solidFill>
        </p:spPr>
        <p:txBody>
          <a:bodyPr wrap="square" lIns="0" tIns="0" rIns="0" bIns="0" rtlCol="0">
            <a:spAutoFit/>
          </a:bodyPr>
          <a:lstStyle/>
          <a:p>
            <a:pPr algn="ctr"/>
            <a:r>
              <a:rPr lang="en-US" sz="900" dirty="0" smtClean="0">
                <a:latin typeface="Arial" pitchFamily="34" charset="0"/>
                <a:cs typeface="Arial" pitchFamily="34" charset="0"/>
              </a:rPr>
              <a:t>Anti leakage covenants</a:t>
            </a:r>
          </a:p>
        </p:txBody>
      </p:sp>
      <p:sp>
        <p:nvSpPr>
          <p:cNvPr id="38" name="Rectangle 37"/>
          <p:cNvSpPr/>
          <p:nvPr/>
        </p:nvSpPr>
        <p:spPr>
          <a:xfrm>
            <a:off x="2464077" y="5526084"/>
            <a:ext cx="6838536" cy="14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p:cNvSpPr/>
          <p:nvPr/>
        </p:nvSpPr>
        <p:spPr>
          <a:xfrm>
            <a:off x="2464077" y="5526084"/>
            <a:ext cx="530425" cy="14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ight Brace 39"/>
          <p:cNvSpPr/>
          <p:nvPr/>
        </p:nvSpPr>
        <p:spPr>
          <a:xfrm rot="5400000">
            <a:off x="4010246" y="4361334"/>
            <a:ext cx="108000" cy="482204"/>
          </a:xfrm>
          <a:prstGeom prst="rightBrace">
            <a:avLst>
              <a:gd name="adj1" fmla="val 0"/>
              <a:gd name="adj2"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dirty="0"/>
          </a:p>
        </p:txBody>
      </p:sp>
      <p:sp>
        <p:nvSpPr>
          <p:cNvPr id="41" name="Right Brace 40"/>
          <p:cNvSpPr/>
          <p:nvPr/>
        </p:nvSpPr>
        <p:spPr>
          <a:xfrm rot="5400000">
            <a:off x="4931023" y="4164068"/>
            <a:ext cx="108000" cy="876735"/>
          </a:xfrm>
          <a:prstGeom prst="rightBrace">
            <a:avLst>
              <a:gd name="adj1" fmla="val 0"/>
              <a:gd name="adj2"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900" dirty="0"/>
          </a:p>
        </p:txBody>
      </p:sp>
      <p:cxnSp>
        <p:nvCxnSpPr>
          <p:cNvPr id="42" name="Straight Arrow Connector 41"/>
          <p:cNvCxnSpPr/>
          <p:nvPr/>
        </p:nvCxnSpPr>
        <p:spPr>
          <a:xfrm>
            <a:off x="5883725" y="5065445"/>
            <a:ext cx="2893548" cy="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3"/>
          <p:cNvCxnSpPr/>
          <p:nvPr/>
        </p:nvCxnSpPr>
        <p:spPr>
          <a:xfrm>
            <a:off x="5883725" y="5019952"/>
            <a:ext cx="0" cy="468000"/>
          </a:xfrm>
          <a:prstGeom prst="straightConnector1">
            <a:avLst/>
          </a:prstGeom>
          <a:ln>
            <a:solidFill>
              <a:srgbClr val="747678"/>
            </a:solidFill>
            <a:prstDash val="sysDash"/>
            <a:tailEnd type="none"/>
          </a:ln>
        </p:spPr>
        <p:style>
          <a:lnRef idx="1">
            <a:schemeClr val="accent1"/>
          </a:lnRef>
          <a:fillRef idx="0">
            <a:schemeClr val="accent1"/>
          </a:fillRef>
          <a:effectRef idx="0">
            <a:schemeClr val="accent1"/>
          </a:effectRef>
          <a:fontRef idx="minor">
            <a:schemeClr val="tx1"/>
          </a:fontRef>
        </p:style>
      </p:cxnSp>
      <p:cxnSp>
        <p:nvCxnSpPr>
          <p:cNvPr id="44" name="Straight Arrow Connector 44"/>
          <p:cNvCxnSpPr/>
          <p:nvPr/>
        </p:nvCxnSpPr>
        <p:spPr>
          <a:xfrm>
            <a:off x="8777273" y="5019952"/>
            <a:ext cx="0" cy="468000"/>
          </a:xfrm>
          <a:prstGeom prst="straightConnector1">
            <a:avLst/>
          </a:prstGeom>
          <a:ln>
            <a:solidFill>
              <a:srgbClr val="747678"/>
            </a:solidFill>
            <a:prstDash val="sysDash"/>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6"/>
          <p:cNvCxnSpPr>
            <a:stCxn id="30" idx="2"/>
          </p:cNvCxnSpPr>
          <p:nvPr/>
        </p:nvCxnSpPr>
        <p:spPr>
          <a:xfrm>
            <a:off x="2990177" y="5201805"/>
            <a:ext cx="0" cy="286147"/>
          </a:xfrm>
          <a:prstGeom prst="straightConnector1">
            <a:avLst/>
          </a:prstGeom>
          <a:ln>
            <a:solidFill>
              <a:srgbClr val="747678"/>
            </a:solidFill>
            <a:prstDash val="sysDash"/>
            <a:tailEnd type="none"/>
          </a:ln>
        </p:spPr>
        <p:style>
          <a:lnRef idx="1">
            <a:schemeClr val="accent1"/>
          </a:lnRef>
          <a:fillRef idx="0">
            <a:schemeClr val="accent1"/>
          </a:fillRef>
          <a:effectRef idx="0">
            <a:schemeClr val="accent1"/>
          </a:effectRef>
          <a:fontRef idx="minor">
            <a:schemeClr val="tx1"/>
          </a:fontRef>
        </p:style>
      </p:cxnSp>
      <p:sp>
        <p:nvSpPr>
          <p:cNvPr id="46" name="TextBox 47"/>
          <p:cNvSpPr txBox="1"/>
          <p:nvPr/>
        </p:nvSpPr>
        <p:spPr>
          <a:xfrm>
            <a:off x="9219314" y="4436423"/>
            <a:ext cx="306857" cy="138499"/>
          </a:xfrm>
          <a:prstGeom prst="rect">
            <a:avLst/>
          </a:prstGeom>
          <a:noFill/>
        </p:spPr>
        <p:txBody>
          <a:bodyPr wrap="square" lIns="0" tIns="0" rIns="0" bIns="0" rtlCol="0">
            <a:spAutoFit/>
          </a:bodyPr>
          <a:lstStyle/>
          <a:p>
            <a:pPr algn="ctr"/>
            <a:r>
              <a:rPr lang="en-US" sz="900" dirty="0" smtClean="0">
                <a:latin typeface="Arial" pitchFamily="34" charset="0"/>
                <a:cs typeface="Arial" pitchFamily="34" charset="0"/>
              </a:rPr>
              <a:t>t</a:t>
            </a:r>
          </a:p>
        </p:txBody>
      </p:sp>
      <p:sp>
        <p:nvSpPr>
          <p:cNvPr id="47" name="Rectangle 52"/>
          <p:cNvSpPr>
            <a:spLocks/>
          </p:cNvSpPr>
          <p:nvPr/>
        </p:nvSpPr>
        <p:spPr>
          <a:xfrm>
            <a:off x="2464077" y="5772700"/>
            <a:ext cx="1534287"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700" dirty="0" smtClean="0"/>
              <a:t>Sellers‘ risk and rewards</a:t>
            </a:r>
            <a:endParaRPr lang="en-US" sz="700" dirty="0"/>
          </a:p>
        </p:txBody>
      </p:sp>
      <p:sp>
        <p:nvSpPr>
          <p:cNvPr id="48" name="Rectangle 53"/>
          <p:cNvSpPr>
            <a:spLocks/>
          </p:cNvSpPr>
          <p:nvPr/>
        </p:nvSpPr>
        <p:spPr>
          <a:xfrm>
            <a:off x="2464077" y="5918800"/>
            <a:ext cx="1534287"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700" dirty="0" smtClean="0"/>
              <a:t>Buyer‘ risk and rewards</a:t>
            </a:r>
          </a:p>
        </p:txBody>
      </p:sp>
      <p:sp>
        <p:nvSpPr>
          <p:cNvPr id="49" name="TextBox 34"/>
          <p:cNvSpPr txBox="1"/>
          <p:nvPr/>
        </p:nvSpPr>
        <p:spPr>
          <a:xfrm>
            <a:off x="6667501" y="4992271"/>
            <a:ext cx="1549436" cy="138499"/>
          </a:xfrm>
          <a:prstGeom prst="rect">
            <a:avLst/>
          </a:prstGeom>
          <a:solidFill>
            <a:schemeClr val="bg1"/>
          </a:solidFill>
        </p:spPr>
        <p:txBody>
          <a:bodyPr wrap="square" lIns="0" tIns="0" rIns="0" bIns="0" rtlCol="0">
            <a:spAutoFit/>
          </a:bodyPr>
          <a:lstStyle/>
          <a:p>
            <a:pPr algn="ctr"/>
            <a:r>
              <a:rPr lang="en-US" sz="900" dirty="0" smtClean="0">
                <a:latin typeface="Arial" pitchFamily="34" charset="0"/>
                <a:cs typeface="Arial" pitchFamily="34" charset="0"/>
              </a:rPr>
              <a:t>Pre-completion covenants</a:t>
            </a:r>
          </a:p>
        </p:txBody>
      </p:sp>
    </p:spTree>
    <p:extLst>
      <p:ext uri="{BB962C8B-B14F-4D97-AF65-F5344CB8AC3E}">
        <p14:creationId xmlns:p14="http://schemas.microsoft.com/office/powerpoint/2010/main" val="2549088544"/>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ADV_TOP" val="304"/>
  <p:tag name="ADV_LEFT" val="21,5"/>
  <p:tag name="ADV_HEIGHT" val="149"/>
  <p:tag name="ADV_WIDTH" val="362,875"/>
</p:tagLst>
</file>

<file path=ppt/tags/tag11.xml><?xml version="1.0" encoding="utf-8"?>
<p:tagLst xmlns:a="http://schemas.openxmlformats.org/drawingml/2006/main" xmlns:r="http://schemas.openxmlformats.org/officeDocument/2006/relationships" xmlns:p="http://schemas.openxmlformats.org/presentationml/2006/main">
  <p:tag name="COPYRIGHT1" val="TRUE"/>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3.xml><?xml version="1.0" encoding="utf-8"?>
<p:tagLst xmlns:a="http://schemas.openxmlformats.org/drawingml/2006/main" xmlns:r="http://schemas.openxmlformats.org/officeDocument/2006/relationships" xmlns:p="http://schemas.openxmlformats.org/presentationml/2006/main">
  <p:tag name="ADV_TOP" val="304"/>
  <p:tag name="ADV_LEFT" val="21,5"/>
  <p:tag name="ADV_HEIGHT" val="149"/>
  <p:tag name="ADV_WIDTH" val="362,875"/>
</p:tagLst>
</file>

<file path=ppt/tags/tag4.xml><?xml version="1.0" encoding="utf-8"?>
<p:tagLst xmlns:a="http://schemas.openxmlformats.org/drawingml/2006/main" xmlns:r="http://schemas.openxmlformats.org/officeDocument/2006/relationships" xmlns:p="http://schemas.openxmlformats.org/presentationml/2006/main">
  <p:tag name="ADV_TOP" val="304"/>
  <p:tag name="ADV_LEFT" val="21,5"/>
  <p:tag name="ADV_HEIGHT" val="149"/>
  <p:tag name="ADV_WIDTH" val="362,875"/>
</p:tagLst>
</file>

<file path=ppt/tags/tag5.xml><?xml version="1.0" encoding="utf-8"?>
<p:tagLst xmlns:a="http://schemas.openxmlformats.org/drawingml/2006/main" xmlns:r="http://schemas.openxmlformats.org/officeDocument/2006/relationships" xmlns:p="http://schemas.openxmlformats.org/presentationml/2006/main">
  <p:tag name="ADV_TOP" val="99.875"/>
  <p:tag name="ADV_LEFT" val="395.75"/>
  <p:tag name="ADV_HEIGHT" val="192.75"/>
  <p:tag name="ADV_WIDTH" val="362.75"/>
</p:tagLst>
</file>

<file path=ppt/tags/tag6.xml><?xml version="1.0" encoding="utf-8"?>
<p:tagLst xmlns:a="http://schemas.openxmlformats.org/drawingml/2006/main" xmlns:r="http://schemas.openxmlformats.org/officeDocument/2006/relationships" xmlns:p="http://schemas.openxmlformats.org/presentationml/2006/main">
  <p:tag name="ADV_TOP" val="99.875"/>
  <p:tag name="ADV_LEFT" val="395.75"/>
  <p:tag name="ADV_HEIGHT" val="192.75"/>
  <p:tag name="ADV_WIDTH" val="362.75"/>
</p:tagLst>
</file>

<file path=ppt/tags/tag7.xml><?xml version="1.0" encoding="utf-8"?>
<p:tagLst xmlns:a="http://schemas.openxmlformats.org/drawingml/2006/main" xmlns:r="http://schemas.openxmlformats.org/officeDocument/2006/relationships" xmlns:p="http://schemas.openxmlformats.org/presentationml/2006/main">
  <p:tag name="ADV_TOP" val="99.875"/>
  <p:tag name="ADV_LEFT" val="395.75"/>
  <p:tag name="ADV_HEIGHT" val="192.75"/>
  <p:tag name="ADV_WIDTH" val="362.75"/>
</p:tagLst>
</file>

<file path=ppt/tags/tag8.xml><?xml version="1.0" encoding="utf-8"?>
<p:tagLst xmlns:a="http://schemas.openxmlformats.org/drawingml/2006/main" xmlns:r="http://schemas.openxmlformats.org/officeDocument/2006/relationships" xmlns:p="http://schemas.openxmlformats.org/presentationml/2006/main">
  <p:tag name="ADV_TOP" val="304"/>
  <p:tag name="ADV_LEFT" val="21,5"/>
  <p:tag name="ADV_HEIGHT" val="149"/>
  <p:tag name="ADV_WIDTH" val="362,875"/>
</p:tagLst>
</file>

<file path=ppt/tags/tag9.xml><?xml version="1.0" encoding="utf-8"?>
<p:tagLst xmlns:a="http://schemas.openxmlformats.org/drawingml/2006/main" xmlns:r="http://schemas.openxmlformats.org/officeDocument/2006/relationships" xmlns:p="http://schemas.openxmlformats.org/presentationml/2006/main">
  <p:tag name="ADV_TOP" val="304"/>
  <p:tag name="ADV_LEFT" val="21,5"/>
  <p:tag name="ADV_HEIGHT" val="149"/>
  <p:tag name="ADV_WIDTH" val="362,875"/>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388E50-0EF3-41D4-8B58-1F8521D87BDA}">
  <ds:schemaRefs>
    <ds:schemaRef ds:uri="http://schemas.microsoft.com/sharepoint/v3/contenttype/forms"/>
  </ds:schemaRefs>
</ds:datastoreItem>
</file>

<file path=customXml/itemProps2.xml><?xml version="1.0" encoding="utf-8"?>
<ds:datastoreItem xmlns:ds="http://schemas.openxmlformats.org/officeDocument/2006/customXml" ds:itemID="{61DB04D1-CC4E-4876-8F76-6C803F7D7BB0}">
  <ds:schemaRefs>
    <ds:schemaRef ds:uri="http://schemas.microsoft.com/office/2006/metadata/properties"/>
    <ds:schemaRef ds:uri="http://schemas.microsoft.com/sharepoint/v3"/>
  </ds:schemaRefs>
</ds:datastoreItem>
</file>

<file path=customXml/itemProps3.xml><?xml version="1.0" encoding="utf-8"?>
<ds:datastoreItem xmlns:ds="http://schemas.openxmlformats.org/officeDocument/2006/customXml" ds:itemID="{83876305-AE14-4AF8-B840-ADF23961ED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5067</Words>
  <Application>Microsoft Office PowerPoint</Application>
  <PresentationFormat>A4-Papier (210x297 mm)</PresentationFormat>
  <Paragraphs>485</Paragraphs>
  <Slides>20</Slides>
  <Notes>20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20</vt:i4>
      </vt:variant>
    </vt:vector>
  </HeadingPairs>
  <TitlesOfParts>
    <vt:vector size="27" baseType="lpstr">
      <vt:lpstr>Arial</vt:lpstr>
      <vt:lpstr>Calibri</vt:lpstr>
      <vt:lpstr>KPMG Extralight</vt:lpstr>
      <vt:lpstr>KPMG Light</vt:lpstr>
      <vt:lpstr>Univers for KPMG Light</vt:lpstr>
      <vt:lpstr>Wingdings</vt:lpstr>
      <vt:lpstr>KPMG_Report_4x3_050216_2016</vt:lpstr>
      <vt:lpstr>Workbook Negotiation Support</vt:lpstr>
      <vt:lpstr>Disclaimer</vt:lpstr>
      <vt:lpstr>Overview (1/4) – Mission statement</vt:lpstr>
      <vt:lpstr>Overview (2/4) – Pitfalls</vt:lpstr>
      <vt:lpstr>Overview (3/4) – Pitfalls</vt:lpstr>
      <vt:lpstr>Overview (4/4) – Core issues</vt:lpstr>
      <vt:lpstr>Asset vs. Share Deal</vt:lpstr>
      <vt:lpstr>Purchase price mechanisms: Overview</vt:lpstr>
      <vt:lpstr>Purchase price mechanisms: Locked box (1/3)</vt:lpstr>
      <vt:lpstr>Purchase price mechanisms: Locked box (2/3)</vt:lpstr>
      <vt:lpstr>Purchase price mechanisms: Locked box (3/3)</vt:lpstr>
      <vt:lpstr>Purchase price mechanisms: Price adjustment clauses (1/3)</vt:lpstr>
      <vt:lpstr>Purchase price mechanisms: Price adjustment clauses (2/3)</vt:lpstr>
      <vt:lpstr>Purchase price mechanisms: Price adjustment clauses (3/3)</vt:lpstr>
      <vt:lpstr>Purchase price mechanisms: Earn out (1/3)</vt:lpstr>
      <vt:lpstr>Purchase price mechanisms: Earn out (2/3)</vt:lpstr>
      <vt:lpstr>Purchase price mechanisms: Earn out (3/3)</vt:lpstr>
      <vt:lpstr>Liability clauses (1/2)</vt:lpstr>
      <vt:lpstr>Liability clauses (2/2)</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651</cp:revision>
  <dcterms:created xsi:type="dcterms:W3CDTF">2016-06-20T11:42:26Z</dcterms:created>
  <dcterms:modified xsi:type="dcterms:W3CDTF">2017-04-21T08:31:45Z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